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8" r:id="rId7"/>
    <p:sldId id="256" r:id="rId8"/>
    <p:sldId id="284" r:id="rId9"/>
    <p:sldId id="269" r:id="rId10"/>
    <p:sldId id="272" r:id="rId11"/>
    <p:sldId id="270" r:id="rId12"/>
    <p:sldId id="271" r:id="rId13"/>
    <p:sldId id="274" r:id="rId14"/>
    <p:sldId id="275" r:id="rId15"/>
    <p:sldId id="276" r:id="rId16"/>
    <p:sldId id="277" r:id="rId17"/>
    <p:sldId id="273" r:id="rId18"/>
    <p:sldId id="279" r:id="rId19"/>
    <p:sldId id="280" r:id="rId20"/>
    <p:sldId id="281" r:id="rId21"/>
    <p:sldId id="285" r:id="rId22"/>
    <p:sldId id="286" r:id="rId23"/>
    <p:sldId id="282" r:id="rId24"/>
    <p:sldId id="287" r:id="rId25"/>
    <p:sldId id="288" r:id="rId26"/>
    <p:sldId id="289" r:id="rId27"/>
    <p:sldId id="290" r:id="rId28"/>
    <p:sldId id="283" r:id="rId29"/>
    <p:sldId id="292" r:id="rId30"/>
    <p:sldId id="293" r:id="rId31"/>
    <p:sldId id="262" r:id="rId32"/>
    <p:sldId id="291" r:id="rId33"/>
    <p:sldId id="294" r:id="rId34"/>
    <p:sldId id="298" r:id="rId35"/>
    <p:sldId id="299" r:id="rId36"/>
    <p:sldId id="300" r:id="rId37"/>
    <p:sldId id="295" r:id="rId38"/>
    <p:sldId id="296" r:id="rId39"/>
    <p:sldId id="297" r:id="rId40"/>
    <p:sldId id="302" r:id="rId41"/>
    <p:sldId id="301" r:id="rId42"/>
    <p:sldId id="303" r:id="rId43"/>
    <p:sldId id="304" r:id="rId44"/>
    <p:sldId id="305" r:id="rId45"/>
    <p:sldId id="258" r:id="rId46"/>
    <p:sldId id="259" r:id="rId47"/>
    <p:sldId id="306" r:id="rId48"/>
    <p:sldId id="267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60"/>
  </p:normalViewPr>
  <p:slideViewPr>
    <p:cSldViewPr>
      <p:cViewPr varScale="1">
        <p:scale>
          <a:sx n="80" d="100"/>
          <a:sy n="80" d="100"/>
        </p:scale>
        <p:origin x="-11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8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1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2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3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5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1448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6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5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2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13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6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2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79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0061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25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2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38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1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50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9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67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9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8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86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2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95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40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33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7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87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60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27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98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7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27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2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0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6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3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95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4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3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0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6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6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AA0ED0-A323-4ADC-AF71-8A1CAE99B58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2016/1/12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A7B399-C570-46CC-B633-2EC856561782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Oxygen%20Cylinder%20in%20MR%20Scan%20Room.mp4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Gurney%20Let%20Loose%20in%20MR%20Scan%20Room.mp4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hyperlink" Target="How%20dangerous%20are%20magnetic%20items%20near%20an%20MRI%20magnet.mp4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47667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腦影像實驗之安全規範與研究倫理議題</a:t>
            </a:r>
            <a:endParaRPr lang="zh-TW" altLang="en-US" sz="6000" dirty="0">
              <a:solidFill>
                <a:schemeClr val="bg1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1026" name="Picture 2" descr="http://rebel-performance.com/wp-content/uploads/2015/02/blue_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5057501" cy="37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28851" y="4573516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effectLst>
                  <a:glow rad="127000">
                    <a:srgbClr val="FFFF99">
                      <a:alpha val="74902"/>
                    </a:srgbClr>
                  </a:glo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臺大研究倫理中心</a:t>
            </a:r>
            <a:endParaRPr lang="en-US" altLang="zh-TW" sz="2500" dirty="0" smtClean="0">
              <a:effectLst>
                <a:glow rad="127000">
                  <a:srgbClr val="FFFF99">
                    <a:alpha val="74902"/>
                  </a:srgbClr>
                </a:glo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2500" dirty="0" smtClean="0">
                <a:effectLst>
                  <a:glow rad="127000">
                    <a:srgbClr val="FFFF99">
                      <a:alpha val="74902"/>
                    </a:srgbClr>
                  </a:glo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陳奎伯</a:t>
            </a:r>
            <a:endParaRPr lang="zh-TW" altLang="en-US" sz="2500" dirty="0">
              <a:effectLst>
                <a:glow rad="127000">
                  <a:srgbClr val="FFFF99">
                    <a:alpha val="74902"/>
                  </a:srgbClr>
                </a:glo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pic>
        <p:nvPicPr>
          <p:cNvPr id="1028" name="Picture 4" descr="http://rec.ord.ntu.edu.tw/file_upload/pic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0" y="4576105"/>
            <a:ext cx="929311" cy="9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upload.wikimedia.org/wikipedia/zh/c/ca/Terminator_genisys_v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16016" cy="68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wn.com/sites/default/files/image/featured/1025222-timed-killing-double-negative-takes-terminator-geni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5125"/>
            <a:ext cx="3960440" cy="3403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6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2420888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低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發生率 </a:t>
            </a:r>
            <a:r>
              <a:rPr lang="en-US" altLang="zh-TW" sz="7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x</a:t>
            </a:r>
            <a:r>
              <a:rPr lang="en-US" altLang="zh-TW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srgbClr val="FF0000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高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傷害</a:t>
            </a:r>
            <a:endParaRPr lang="zh-TW" altLang="en-US" sz="6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753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2420888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低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發生率 </a:t>
            </a:r>
            <a:r>
              <a:rPr lang="en-US" altLang="zh-TW" sz="7000" dirty="0" smtClean="0">
                <a:solidFill>
                  <a:prstClr val="black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x</a:t>
            </a:r>
            <a:r>
              <a:rPr lang="en-US" altLang="zh-TW" sz="6000" dirty="0" smtClean="0">
                <a:solidFill>
                  <a:prstClr val="black"/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6000" dirty="0" smtClean="0">
                <a:solidFill>
                  <a:prstClr val="black"/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高傷害</a:t>
            </a:r>
            <a:endParaRPr lang="zh-TW" altLang="en-US" sz="6000" dirty="0">
              <a:solidFill>
                <a:prstClr val="black"/>
              </a:solidFill>
              <a:effectLst/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60032" y="692696"/>
            <a:ext cx="3600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教育訓練</a:t>
            </a:r>
            <a:endParaRPr lang="en-US" altLang="zh-TW" sz="5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安全講習</a:t>
            </a:r>
            <a:endParaRPr lang="en-US" altLang="zh-TW" sz="5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人員演練</a:t>
            </a:r>
            <a:endParaRPr lang="en-US" altLang="zh-TW" sz="5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en-US" altLang="zh-TW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SOP</a:t>
            </a:r>
          </a:p>
          <a:p>
            <a:pPr algn="ctr"/>
            <a:r>
              <a:rPr lang="zh-TW" altLang="en-US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實地稽核</a:t>
            </a:r>
            <a:endParaRPr lang="en-US" altLang="zh-TW" sz="5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en-US" altLang="zh-TW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華康超明體" panose="02020C09000000000000" pitchFamily="49" charset="-120"/>
                <a:ea typeface="華康超明體" panose="02020C09000000000000" pitchFamily="49" charset="-120"/>
              </a:rPr>
              <a:t>…</a:t>
            </a:r>
          </a:p>
          <a:p>
            <a:pPr algn="ctr"/>
            <a:endParaRPr lang="zh-TW" altLang="en-US" sz="5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715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download-free-wallpaper.com/img89/mpkcltxvghlhkyvwhpf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04" b="90698" l="71313" r="96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21" t="14302" r="2295" b="9193"/>
          <a:stretch/>
        </p:blipFill>
        <p:spPr bwMode="auto">
          <a:xfrm>
            <a:off x="6524127" y="260648"/>
            <a:ext cx="2257425" cy="525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eople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" b="97995" l="25063" r="4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58657"/>
          <a:stretch/>
        </p:blipFill>
        <p:spPr bwMode="auto">
          <a:xfrm>
            <a:off x="1835696" y="836712"/>
            <a:ext cx="1601432" cy="456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download-free-wallpaper.com/img89/oiqjjffcetxpyiebbwx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7" b="100000" l="2010" r="89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77"/>
          <a:stretch/>
        </p:blipFill>
        <p:spPr bwMode="auto">
          <a:xfrm>
            <a:off x="-252536" y="2246206"/>
            <a:ext cx="3132348" cy="46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ople imag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6" b="97995" l="85438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37" t="-429" r="-247" b="429"/>
          <a:stretch/>
        </p:blipFill>
        <p:spPr bwMode="auto">
          <a:xfrm>
            <a:off x="4211960" y="1124744"/>
            <a:ext cx="1924450" cy="548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1269" y="11632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誰會出現在</a:t>
            </a:r>
            <a:r>
              <a:rPr lang="en-US" altLang="zh-TW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MRI</a:t>
            </a:r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實驗室？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08831" y="5949280"/>
            <a:ext cx="1088748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技師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3123543"/>
            <a:ext cx="1584176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計畫主持人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9951" y="4171870"/>
            <a:ext cx="1584176" cy="707886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研究助理</a:t>
            </a:r>
            <a:endParaRPr lang="en-US" altLang="zh-TW" sz="2000" dirty="0" smtClean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碩士生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3123543"/>
            <a:ext cx="1584176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研究參與者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568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download-free-wallpaper.com/img89/mpkcltxvghlhkyvwhpf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04" b="90698" l="71313" r="96125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21" t="14302" r="2295" b="9193"/>
          <a:stretch/>
        </p:blipFill>
        <p:spPr bwMode="auto">
          <a:xfrm>
            <a:off x="6524127" y="260648"/>
            <a:ext cx="2257425" cy="52578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eople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" b="97995" l="25063" r="4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58657"/>
          <a:stretch/>
        </p:blipFill>
        <p:spPr bwMode="auto">
          <a:xfrm>
            <a:off x="1835696" y="836712"/>
            <a:ext cx="1601432" cy="456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download-free-wallpaper.com/img89/oiqjjffcetxpyiebbwx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7" b="100000" l="2010" r="89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77"/>
          <a:stretch/>
        </p:blipFill>
        <p:spPr bwMode="auto">
          <a:xfrm>
            <a:off x="-252536" y="2246206"/>
            <a:ext cx="3132348" cy="46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ople imag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6" b="97995" l="85438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37" t="-429" r="-247" b="429"/>
          <a:stretch/>
        </p:blipFill>
        <p:spPr bwMode="auto">
          <a:xfrm>
            <a:off x="4211960" y="1124744"/>
            <a:ext cx="1924450" cy="548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1269" y="11632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誰會看過上述影片？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08831" y="5949280"/>
            <a:ext cx="1088748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技師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3123543"/>
            <a:ext cx="1584176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計畫主持人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9951" y="4171870"/>
            <a:ext cx="1584176" cy="707886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研究助理</a:t>
            </a:r>
            <a:endParaRPr lang="en-US" altLang="zh-TW" sz="2000" dirty="0" smtClean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2000" dirty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碩士</a:t>
            </a:r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生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3123543"/>
            <a:ext cx="1584176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研究參與者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67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download-free-wallpaper.com/img89/mpkcltxvghlhkyvwhpf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04" b="90698" l="71313" r="96125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21" t="14302" r="2295" b="9193"/>
          <a:stretch/>
        </p:blipFill>
        <p:spPr bwMode="auto">
          <a:xfrm>
            <a:off x="6524127" y="260648"/>
            <a:ext cx="2257425" cy="52578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eople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" b="97995" l="25063" r="40250"/>
                    </a14:imgEffect>
                    <a14:imgEffect>
                      <a14:saturation sat="0"/>
                    </a14:imgEffect>
                    <a14:imgEffect>
                      <a14:brightnessContrast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58657"/>
          <a:stretch/>
        </p:blipFill>
        <p:spPr bwMode="auto">
          <a:xfrm>
            <a:off x="1835696" y="836712"/>
            <a:ext cx="1601432" cy="456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download-free-wallpaper.com/img89/oiqjjffcetxpyiebbwx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7" b="100000" l="2010" r="89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77"/>
          <a:stretch/>
        </p:blipFill>
        <p:spPr bwMode="auto">
          <a:xfrm>
            <a:off x="-252536" y="2246206"/>
            <a:ext cx="3132348" cy="46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ople imag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6" b="97995" l="85438" r="98375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37" t="-429" r="-247" b="429"/>
          <a:stretch/>
        </p:blipFill>
        <p:spPr bwMode="auto">
          <a:xfrm>
            <a:off x="4211960" y="1124744"/>
            <a:ext cx="1924450" cy="548254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1268" y="116325"/>
            <a:ext cx="645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誰會</a:t>
            </a:r>
            <a:r>
              <a:rPr lang="zh-TW" alt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重覆</a:t>
            </a:r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看過上述影片？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08831" y="5949280"/>
            <a:ext cx="1088748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技師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3123543"/>
            <a:ext cx="1584176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計畫主持人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9951" y="4171870"/>
            <a:ext cx="1584176" cy="707886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研究助理</a:t>
            </a:r>
            <a:endParaRPr lang="en-US" altLang="zh-TW" sz="2000" dirty="0" smtClean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2000" dirty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碩士</a:t>
            </a:r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生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3123543"/>
            <a:ext cx="1584176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研究參與者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8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eople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6" b="97995" l="85438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37" t="-429" r="-247" b="429"/>
          <a:stretch/>
        </p:blipFill>
        <p:spPr bwMode="auto">
          <a:xfrm>
            <a:off x="6012160" y="980728"/>
            <a:ext cx="1924450" cy="548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21753" y="286022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一個研究生的故事</a:t>
            </a:r>
            <a:endParaRPr lang="zh-TW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pic>
        <p:nvPicPr>
          <p:cNvPr id="17410" name="Picture 2" descr="http://www.baileemotor.com.tw/uploadpic/1205/16/2012051618174018477286305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/>
          <a:stretch/>
        </p:blipFill>
        <p:spPr bwMode="auto">
          <a:xfrm>
            <a:off x="1593640" y="5085184"/>
            <a:ext cx="1245126" cy="10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ownload-free-wallpaper.com/img89/oiqjjffcetxpyiebbwx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" b="100000" l="2010" r="89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77"/>
          <a:stretch/>
        </p:blipFill>
        <p:spPr bwMode="auto">
          <a:xfrm>
            <a:off x="-252536" y="2246206"/>
            <a:ext cx="3132348" cy="46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ople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6" b="97995" l="85438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37" t="-429" r="-247" b="429"/>
          <a:stretch/>
        </p:blipFill>
        <p:spPr bwMode="auto">
          <a:xfrm>
            <a:off x="4211960" y="1124744"/>
            <a:ext cx="1924450" cy="548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08831" y="5949280"/>
            <a:ext cx="1088748" cy="400110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技師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9951" y="4171870"/>
            <a:ext cx="1584176" cy="707886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研究助理</a:t>
            </a:r>
            <a:endParaRPr lang="en-US" altLang="zh-TW" sz="2000" dirty="0" smtClean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碩士生</a:t>
            </a:r>
            <a:endParaRPr lang="zh-TW" altLang="en-US" sz="2000" dirty="0">
              <a:solidFill>
                <a:srgbClr val="FFFF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1268" y="116325"/>
            <a:ext cx="645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與研究參與者最親近的角色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61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w1.tw/CH/images/article/H13287580723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1"/>
          <a:stretch/>
        </p:blipFill>
        <p:spPr bwMode="auto">
          <a:xfrm>
            <a:off x="-1" y="0"/>
            <a:ext cx="91759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30157" y="3144930"/>
            <a:ext cx="15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參與者</a:t>
            </a:r>
            <a:endParaRPr lang="zh-TW" altLang="en-US" sz="3000" b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09179" y="1772816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學生</a:t>
            </a:r>
            <a:r>
              <a:rPr lang="en-US" altLang="zh-TW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助理</a:t>
            </a:r>
            <a:r>
              <a:rPr lang="en-US" altLang="zh-TW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技師 </a:t>
            </a:r>
            <a:endParaRPr lang="zh-TW" altLang="en-US" sz="3000" b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48908" y="931628"/>
            <a:ext cx="15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主持人</a:t>
            </a:r>
            <a:endParaRPr lang="zh-TW" altLang="en-US" sz="3000" b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335142" y="5528118"/>
            <a:ext cx="6840760" cy="707886"/>
          </a:xfrm>
          <a:prstGeom prst="rect">
            <a:avLst/>
          </a:prstGeom>
          <a:solidFill>
            <a:srgbClr val="FED46C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研究參與者需共同保護</a:t>
            </a: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2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4374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57"/>
          <a:stretch/>
        </p:blipFill>
        <p:spPr bwMode="auto">
          <a:xfrm>
            <a:off x="0" y="1"/>
            <a:ext cx="9144000" cy="539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5"/>
          <a:stretch/>
        </p:blipFill>
        <p:spPr bwMode="auto">
          <a:xfrm>
            <a:off x="-15241" y="0"/>
            <a:ext cx="9252521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51571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臺大研究倫理中心專案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經理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實驗動物照護專案經理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6" y="573866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華碩行動裝置人因工程師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工研院人因實驗工程師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亞洲大學講師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51720" y="2875002"/>
            <a:ext cx="1836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陳奎伯</a:t>
            </a:r>
            <a:endParaRPr lang="zh-TW" alt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87924" y="5157192"/>
            <a:ext cx="50197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IRB in University of Kentucky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短期受訓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</a:b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臺大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心理學碩士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認知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神經科學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、使用者經驗、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fMRI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研究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34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84442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784976" cy="55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" y="476672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killsconverged.com/Portals/5/DownloadImages/Chinese_Whi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3762375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14847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言者</a:t>
            </a:r>
            <a:r>
              <a:rPr lang="en-US" altLang="zh-TW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____</a:t>
            </a:r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，聽者</a:t>
            </a:r>
            <a:r>
              <a:rPr lang="en-US" altLang="zh-TW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____</a:t>
            </a:r>
            <a:endParaRPr lang="zh-TW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1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ss2ideal.fr/wp-content/uploads/2014/03/80.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960" y="4944576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>
                <a:solidFill>
                  <a:prstClr val="white"/>
                </a:solidFill>
                <a:effectLst/>
              </a:rPr>
              <a:t>Informed Consent</a:t>
            </a:r>
            <a:endParaRPr lang="zh-TW" altLang="en-US" sz="3000" dirty="0">
              <a:solidFill>
                <a:prstClr val="white"/>
              </a:solidFill>
              <a:effectLst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67944" y="4941168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Others</a:t>
            </a:r>
            <a:endParaRPr lang="zh-TW" altLang="en-US" sz="3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4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killsconverged.com/Portals/5/DownloadImages/Chinese_Whi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3762375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14847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言者</a:t>
            </a:r>
            <a:r>
              <a:rPr lang="zh-TW" alt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諄諄</a:t>
            </a:r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，聽者</a:t>
            </a:r>
            <a:r>
              <a:rPr lang="en-US" altLang="zh-TW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??</a:t>
            </a:r>
            <a:endParaRPr lang="zh-TW" altLang="en-US" sz="5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4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92656" y="206084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本研究將會邀請研究參與者進入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fMRI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機器，並進行</a:t>
            </a:r>
            <a:r>
              <a:rPr lang="en-US" altLang="zh-TW" sz="4000" dirty="0" err="1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Stroop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測驗，透過這個測驗瞭解人類大腦枕葉與額葉間，處理視覺與文字的歷程</a:t>
            </a: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1108988">
            <a:off x="-2190058" y="484746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0" b="1" dirty="0" smtClean="0">
                <a:solidFill>
                  <a:prstClr val="white"/>
                </a:solidFill>
                <a:effectLst>
                  <a:glow rad="393700">
                    <a:srgbClr val="FF0000">
                      <a:alpha val="85000"/>
                    </a:srgbClr>
                  </a:glow>
                </a:effectLst>
              </a:rPr>
              <a:t>NG</a:t>
            </a:r>
            <a:endParaRPr lang="zh-TW" altLang="en-US" sz="10000" b="1" dirty="0">
              <a:solidFill>
                <a:prstClr val="white"/>
              </a:solidFill>
              <a:effectLst>
                <a:glow rad="393700">
                  <a:srgbClr val="FF0000">
                    <a:alpha val="8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9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92656" y="206084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這個實驗會請您進入一台掃描大腦的儀器中，在裡面會請您透過螢幕，回答您所看到的顏色。透過這個實驗，我們希望能瞭解大腦是如何處理文字與顏色的。</a:t>
            </a:r>
            <a:endParaRPr lang="zh-TW" altLang="en-US" sz="4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50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84442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"/>
          <a:stretch/>
        </p:blipFill>
        <p:spPr bwMode="auto">
          <a:xfrm>
            <a:off x="0" y="476672"/>
            <a:ext cx="9156565" cy="61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0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cache.netease.com/photo/0005/2013-04-26/8TCCP97L1TSK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-50" y="0"/>
            <a:ext cx="914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779912" y="875765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沒有危機意識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就是最大的危機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73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eophoffs.com/picture/39february2012_img_0101.jpg?pictureId=13318441&amp;asGalleryImage=true&amp;__SQUARESPACE_CACHEVERSION=1329362209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41864" cy="69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edialnavychova.sk/wp-content/uploads/t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5" y="557064"/>
            <a:ext cx="9171475" cy="63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killsconverged.com/Portals/5/DownloadImages/Chinese_Whi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3762375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14847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言者</a:t>
            </a:r>
            <a:r>
              <a:rPr lang="zh-TW" alt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諄諄</a:t>
            </a:r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，聽者</a:t>
            </a:r>
            <a:r>
              <a:rPr lang="zh-TW" alt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嗯嗯</a:t>
            </a:r>
            <a:endParaRPr lang="zh-TW" altLang="en-US" sz="5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3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killsconverged.com/Portals/5/DownloadImages/Chinese_Whi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3762375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14847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言者</a:t>
            </a:r>
            <a:r>
              <a:rPr lang="zh-TW" alt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不言</a:t>
            </a:r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，聽者</a:t>
            </a:r>
            <a:r>
              <a:rPr lang="zh-TW" alt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自己看</a:t>
            </a:r>
            <a:endParaRPr lang="zh-TW" altLang="en-US" sz="5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8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killsconverged.com/Portals/5/DownloadImages/Chinese_Whi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3762375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148478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言者</a:t>
            </a:r>
            <a:r>
              <a:rPr lang="zh-TW" alt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諄諄</a:t>
            </a:r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，聽者</a:t>
            </a:r>
            <a:r>
              <a:rPr lang="en-US" altLang="zh-TW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$$</a:t>
            </a:r>
            <a:endParaRPr lang="zh-TW" altLang="en-US" sz="5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56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SEhUSERIVFhUVFRgVFRUXFxYVFRcWFxUXFxYVFRcYHSggGBolGxUVIjEhJSkrLi4uFx8zODMsNygtLisBCgoKDg0OGxAQGi0mICUtLS0tLS0rLS0tLS0tLS0tLy0tLS0tLS0tLS0tLS0tLS0tLS0tLS0tLS0tLS0tLS0tLf/AABEIAKMBNAMBIgACEQEDEQH/xAAcAAAABwEBAAAAAAAAAAAAAAAAAgMEBQYHAQj/xABEEAABAwEFBQYDBAkDAgcAAAABAAIRAwQFEiExBkFRYXETIjKBkaEHscFCctHwFCMzUmKCorLhksLxFdIWJUNTY4Oj/8QAGQEAAgMBAAAAAAAAAAAAAAAAAwQAAQIF/8QAKxEAAwACAQMDAwMFAQAAAAAAAAECAxEhBBIxMkFREyJhFIGRQlJxsfAj/9oADAMBAAIRAxEAPwC812w4jRFAStcDEY4pN7g0EkwAJJ4AalWZOWm2YQXveGiM3EgCOZVbqbc3eDh/SGzpOeH1VS2nba7xY+uwFtkpvLabM5qYcnVCN4ByjkVTbJQoSWucUN38B1i92bzYbbTrNDqb2vadCDKc4Vkmz1tFleH0X4mz3mT4hv8AOJzWtWas2oxr2mWuAcDyKtPZi47fBwhchKkIpC0ZEiEUtSsIpChBIhEISpCIQqIWDZJ4io3ofmq9VZBiIyHyU5sw39t9z8VDVQJyM6Z+WajIEYE67ZxMk5xHkEi0JVoVEOAKk7WbftoPNCzBtSoMnOJ7jDwy8TuSltt7+FloEMzq1BhYBqJ+0VlVyXWXOxOz1JnMT9Fmq0Fx43T2/BZf/EdsLMbq5BOcAQPRPrk+IrmODLWA5hy7RohzebmjxDpn1VTvi8QO6NBpxB+qrle0SZQ52Gvt+D03Re1zQ5pBa4AggyCDoQeCUAWR/Cna/s3CyV3fq3H9U4nwOP2J/dO7geq18BGTFWtHMK6AjQugKygsKTuN3ecOU+n/ACo+E/uYd8/d+oUIRtpbDjHP5lJQlqwz/OqJCso6arss9BA6JMhHhchQgTCovaO+GWSi6q7M6MbMFzjoOm8ngFLlY/8AFC9cdqNKe7RAbH8ToLj7tH8qpmpW2Vq+tpLfVqdqbRUAByYxxYwcAGtPzlNKd42lrg+naK7S4Yg7tHTO9rxMHP2R6dqaRmOfspO59mq1po1LRSHdpumP3jGcLHd8hXj/ALSw7LfEOo17aN4GWuMNrwAQd3aAZEcxEc9Vpy842+0ggtIzC174WXwbRYwx5l9A9nO8siWH0y/lVy9mLnRbiEm4JYhEIWjAiQgjFBQoeuGZ6qu7e23sbFVI1dDB/Mc/6QVZHDM9VRvi5ULbJSEeKuG//nUj3hXXguPJK3NdNsbToUv0azPodlTx1XvcKjQWgvIAbqCTlOfJN9uPhvTq0sdkog1gBIa4MJJ1M6E6aqwXdeofYA7vOD6YADPF3gBAO7XXcpDZt7WB7QytTOXdqOxjSJa7MbtOU70BMdc1ps832+77TYarWWmm+k4wQHaObmCQRkRqtb+HF49pRfTJzpukfdfn/diUN8dbYHvs1PVzS907wCGz8gob4S24i2dmT4qbx6EOHyK3L3yAta4NfIRCEsQiELYESIXCEoQiEKEE3BJkJYhEcFCEzst/6g/hH1UGGqa2Y8b/ALh+YUS0Z8p6qmQDQmN83zTs7e84YokDhzKR2c2hbara+zCi6m2i2o/tC7N/ZuDAS37IlwPlvzWT7cMqNr46hLhWHaAyROcGZ3dOKF9RPhDP6dzvu9gl7bQivaMbjIDhmecgdAl7yvcUsVNog5z5qsWlxc3wtAjINEdSZzJ6rR7A4W8UKxsZrBwayq95YIMEPLIbmGkcZzCpr3NS+O0zK01iTJKRlbPaNg7N2uB9ANa4AsLXHMGDnvByjLiU12v+H9lZQLqLC2o3PI5EDUQp9VLyV9J74Mip1S10hehvhrfptlia55mpTPZVDvJaBDj1aR7rzzVbBI4LUvgKX47UM+zw0yeGOXR5xPsjC7NfhdhdhdAVmTif3P4z0+oTKE8uod/yKhCOqDM9T80WEpU8R6n5rkKygkIQjwhChBJ5gEnQAn0XmO9bxdWqPqnWo9zz/M4kD3C9M28xSqEbmO/tK8s1Bk3oFRpCgd8vqtf2E2joULvp0TUpCq57yaTg4uIxHPu6Zb4WP2dk+i3PYa5qX6DT7RjHOzcDALgHDMCep9UGmtjMJ9uzPPiDs+5j22ljRgq5kAzB3RxnkrF8EjLLT96n8nK+7R2azvp0wMDjTMFuRgEfMfVVz4V2JrKVpqMEMqWl+D7jIaI5TiVw/YzmXuXEhEcEsQk3BFFxGF1GIXFCD1wzKrPxEu/trEWhuJwq0XNH/wBzWn+lzlaCM0xvi2ClTLnNxDeJI6ZjTNSnpbNY4dUkinXbfdnsLv0Ks9z6kuPZmmWMawklrZJkxpu0U3W2roU2RSpYemihL9r17TgpspOdTdJJqjG+g6BlRqtIJY4DMOGR38FrjsTarGmpGQGLqMiPVJU37HXUTrdIzPay+nWi1F9QETDWgjRk5ke58lPfCGxGpbHVgO5SpGT/ABvIDR6BxWt3Rc9ns9U1gwGu9obiIEtaTkxv7o0lTteySyQZdxMRPkMuH4o8VpCOaN0/yRRCI4JRFIRtirWuBIhFIShCKVRQkUQpUhEIU2QldmxnU+4UldV2F8Odk2fMxw5c052cb+0+6ndWt2dAHeGD5Kqels1K2yFvZ9msgq9lTHaVZxkEycWue6VB3jc9C2BtStSa4tEU8TZwtG4ef0T6z2WTjf3nHPPMDonzQhRL3t/wGyZFrtX8mabb3C0WRxYBNJzXYWtgATDpA5GVDfCTaxlme6x1yBTqPxU3H7NTIFp4B0COY5rWLzu1tanUpGQKrC0kaiRErCb82RdQtbaNZ2Cm94AqxIwOdGPy3jcttGJezbr7tjQ9na1sLQBhYACXxoI1nom9821j6JeAQIOThB8wdE0sFgqUqjLO9xq0mUi4V3wH0wCAA54ydI6eHfuatvey2pr6NB4IbLXHMA/dJ1HMJXKmlyPYnNpa8mHWx0vcRvJgdSt4+EF29hYId+0fUdUe3e2QA0H+VoPmoSyXBZKFQvaBiIiRifA94XGW+vRqE0CW5xoTI5iD7q/1UrRT6G63o1RdhU+772ruze858h7ZZKXp2137xRJ6qX7A66DIvLRNQnl1Dv8AkVEXfbO0kHUe4UxdY7x6JiaVLaE7hw+1kc4ZnqhCUeMz1XIWjISEIR4QhUQSe2RB3rzVtXc1Sw2l1J4IDXYqbtzmYu44eQg8CF6ZIVV272eZbqYpFgLmglrwBjaTuB3AxmN+SzTSW2bhNvSMCcS2s+c4qOE8e8eGS3TYe0EWVgEEgd2dORKo91bIvo1Hm0tME94OYcBnfi0Vu2bpsbUFOk/C2QMMyc+qVq+6+DoTjU4+SP24vt9Fr31OzaXA06ZY0g4nakg64QCecKy7DXabPYLPScIcGYnA6gvcXkHn3kte2ydntNWjVrY3GiS5rcUNLpaQXgDOMI/ypohMxOhHNk73x4EiEm4JYhJuC2BESEEYhBQofEZpG00wYxCWnuuHEFOXDM9UpZ6WI9FK8BI9RG1Gss9NxBkNGXGNwUZsdZababHuxue6akYe63ES4Ejz/OqWvW0zam2amzES0udwYD3cThv1dA49FIuc9gw06eXHMn6e0pV8v/B1YTU6+RC31cFVmLQkweORIU1Zq8hU2/KVd4ya7Ig+F0SM5lxU9s7bRUYOO/rvCk1zorqcWpVDu00oz5ps4KQto7pUfuRsb9jnZV7ibkUo7kQrYIIUQhKFEIUITWzej+nzhKX6f1ThyTfZod933fqlb/8AAVjJ6QmLyRDAlmhEalWrYMM0JntBcH6TRwOZTJmW4wTB8iCOGqn7DZcIxO13cl2vWE8OqHb2g+GdVtmXWzZq1uoig5+Gmw5Mbiwnq4kud5lM6V1VaAgB4Pk9vvn7rWYBSFWwNO5J3g7udnXxdZ2Lt7VozOnZrQc/p9NR6lSVnsT8sTR5Zq4uu1vBAWILCwaCV1m/YgbPZeSUtFI4TGqnBZwkLXZSWnDE7p09lv6ekB+tyQd1WgttFMnwubg8znP+oAeSvV26noszbaHDCXNLXUqkEcMLp8xzWl3ae95JjpX9rRzusX37GlXxHqUVHqanqipoUOQguoKiBU2o0gXHMhsyYMFx5nWBlkE6ITK7n4nE7gSOucIWX2Gen4VMfPsdJzS3C2DrEKn1bibRrCrQAJY4Oc0ASWzqN53q13k9oBkDTz8iqrVNYg1KOdamS5oOlQfapO5OA8iGncgXraHMFNp8lmBBEjQ5hcITe5LwpWmi2tSkB2rTq1w8TXDcQU7eyE1NpnPyYaliJCTeEsUm4LQERKC6QgoUP3alL2Mw0u/MJlbKkZb3GPLf+eaUttfBRMaxl1OQ91i2MYo2Rt1ta2pVrv8AFVdlyY3Jo88z5qWbagd6p942vPC3RuX+OqJRvB40Py+uSVV64Ov+n7lst9pzEH3JCrd3F1C0kR+recjuDuHn9EgL9rZw5mWrg4NA+8Jc30bKjtq7yrANIMPBbULQ2G4AWyYcAYJDRnBBMqna8hJ6etOH7mkvGJvkolgyA4ZemSWuS3CpTaZ1AI80e1UMJ5HNMT5OLkXGhq5EKUcilFACZRSjlFKhCV2b8T/u/VHvcy0ouzgzef4fqi3o7LJYyekLi8jCg0uiBJKmrJYA3vP14bguXZZ+yYC7xEZ8uXkm9vvEaAqu7jktY+eB3aba1qrV53u9/dY2QMzkSY8kcvdUMDTeU+s1AMEDzO8lC7ayfhBu6cX5Yxum0OcMUmOoHzKnqOk/WVEVafZuxsgAnvDIAE780/Zacs1Urt4YerWRd0jl5TZ9QDemVrvCFBWi93Tk6PKVi8qQTHgqixPtbR9pvqkH25v7w9VW6l5VP/cH+gJnWtlQ6u9oQXmGZ6X5Ht8VWvJw6xCumylfHSpu/wDjg9W90+4Wczh11Py3n5K7fD6pNJw/dc4eRg/UovS3uxLrsalcEi7U9UF12p6oLoHMOIQuoKFHE2oMA0G8/NOXnJcwwEOw2L3Iu8qk5Kr2e9SSezBPeOY5GFNbTW0UaTnb4gdTkPmou4qP6tsAnLgksj3WjsdJCUO2vwRFjtb7FbZd3aFsdJ0htbjyxb+M8lf22lVraO6haKD6RAkiWmAIcM2nLNROzN/Oq0uzqH9bS7lQbzGQd5x6yrT7TdQr8F6pVg4mN31XXJhcgJDncSB6f8p+5OY23KbOJ1EqcjSEiuIxQWwAhWq4qzuDThHzPv8AJRm1l7dm1jZiajB7iPdOqtbDaKodkQcWeUggZhVK32F95WhtJkimw4qj9zR/3cEvfO0jpYUp1T8IcPqgZk5JOzsqVnRTEDidf8fnJTW0NxCm3tGfs2DvAkyMokHf/lDZmk5oJOpM9OSB9N92mPvq5+n3x5JGw3E2nTnWoBIJzh3EAqDtF1ue97aji4mg+nJ3lwBn1arkyrIzKgatSKo4S70Bb+JRalaQthzW+5tiWytc9i1s94CR+CtzamOnnrHuqVd1IthrMyHODeBEqwXba8Q57wrl8C+VfcxUohR3a9c1woye0J0u16EyiFHKIVool9nh+06D6otptgaZ5o2z2lQch9VFPoAnMb98rNJtcG4pLyHtF5ufk1JU7ITm8+ScMaBoEq1ZWP5NPM/E8HabABAySgRQjhEQELVEgxrGW/NM6rXYcVR4jnAHQAb1IFRzrCXZxJ4unC37rTqUDMh3pGuUyHtZnPcdOaiLS9rdVZq91ASXEuPP8FGVLGCe6JPWUjcM6+PLCRXX2ng3zKSp26oThZSxfxTAHmdfJWB93Z94DouVqAGm4LCxP3LvrIXErZWaNZ5qk1DoS0ek5DcO9HktB+G9We3bwDT6yD8gsvtVMttFSDm6ow+tIOPzC0b4ZH9ZWHGmPY/5Run4yaFuv+7Hv8ItVTU9UVdfqeqC6hwziCCChQSqdAiVqi5Vd345JC2ThOEEmNBqg2xrGuEZ38R7yBqU6U5DvngToB81IXHVDmjLcq/ejar/ANZVpPZiJOGo0tc0gxvHJObqfBG/88SkG/v2zvYUvpKUXqhBEZKi7WWX9EtLbWz9nUOGqNwJgTl6q22K0TH5A/FJX5YTWpPbO4wSIII0OeSK9NAeZY92UtbatnDmuBGJ2/8Aiy9oUpP1+cSq1sBcD7PYy6s/FVrOc8H9xroAw9QA7zUvdlmFFgp4sR7znHOSXOLpz6pqK0kjkZ4TdUvOx0QuLpQRRQc22w06uVRgdqOccJGa7Y7HTpNw02BrdYHHieJS51QV6L2/BD7WsxWZzMUYnMHXvgkegKa3SQMkbaesC6nS6vPyH+5N7uqsLyGu8ORH53a+iXt/cN40+wmDTzyUPaqJNQmRA0EZ5xMnyUxiSNenvVNbNTTQyu5o7Vg4Bx9v8pe3Ds6gePC7X73+foUhYsq7eYcPYn6KXtNEPaWu0P5lXC3ILJXbaYnixCRuXU1uxxaTTdq3LqNxTnSRwVxw9FZVtbClEKMUQooAl7gMCpH7v4qNxSVJXAcqnRRgVkFGpVqTalGqEDhHCIEcKEDtE6Jy2zcSVyx08pIhK1qkIVcho3KGdeys4SeZJ+abfo7WyUtVqpjaakZlCekFW2MLY4SoypJJA1OQ6lO6j5zSV1U8doY3cDjP8uY94QHy9BvCbKnXsRbaqrCQS2o+SNMyAPQNA8lefhzTirWPBgHqZ+iqjGF1rtTzvrvHk10D5K+bA0IbUd+86PJo/ElXhn/1/dm+qyd2Nf4RJOOZQQccz1XF0TlgXUVBQojrbXDasHeAR7hEdbYzaZTy22JlWMYOWhBgpjUuRv2ajh1g/ghVNb4GYyTpJnReTTk8SOBCb1LLZH60mTxAwn+lV3a+3tsAph1TE6qTgbhIkNic885c3LmqtaduMMhrC4gluTgACNQSfmAUP6dvjQVZYnlVo05lOztENBH8xXGGgNRi+84uA6A5BY5V27tTsmMpgzAHed7yAnP/AF+3tAfUw56CNyjxteUbWTvXls1m2XluEcgEndtIkmo7oPqVQ7g2hbVc0VJbUgvGZI7pE9NQtNxSARvErUQ97YDLaS7Z/cTKC4UEcVJI6pveFrFKm6oROEaaSSYA8yQEudVTfireJpWNrGuLTWrMpyNQBNR39gH8yshVrJtMbRbar3AhpMNaRENEtA5+EzzlWqyOZjLxq6J6DQDgNfUrKrJbnmvEtDGAGSQ3vHV3EzkCM/COCu93W8QDOuhmQeYIyI5hBzY3Nb9hrp8iqNe5dmVJS1V2Sgad5U2ML3va1oEkkgADiSoG8dt6Z/YB1T+Ig02eRcJefugqpiq8I1dzPqZYr0tBpt7RsBzQSCdJjKcwpW4KVVtmpivV7Wphk1IjECSW7hMNIEwJiVkt53zVrktLu7hOgyD2mS3PM5HPdl6ansnae0sdB2eVMNk78Hdn+lFWJwuRa8yyPgdW5kFtQatyP3T+Bz9U5e2e9yXXiRB0KFjqsDYduMHqEO1zsLje50xAohTq0tYBiDsk3cwxP581apMHUUiTuR0Nq/d+hUa1Stx506vT6H8+aimrZgValWpJqUaoQUCjat4s/SWUnVMADtJjtKmEns+YDYcYT6tVDGlx0AlUKhTfUrValUfawUSTJLc+0dGoDnE5jUYNy1EdxisnYak+sAFG2i0rNLBtPUs9R7ZfUs4cQ5pk1KJ34d7m8tRu4Kx077p1HNwPDsQlsHUcUDPDx+RnBc5Fx5LG2omF5VgAk22nJMbbUxCEtVcDUzyMLNeGNrnCYkgTwGU9MlM7GMk1ah5NHzP+1V20ltNmEKwXO4U7vLwRNTEQRn3nHs2+kBZw+rb9i861GvlkNdrMqlU/be9/+pxd9VoOzNDs6YbvwSepzPzVVsli7rGxkXBvlv8AZXe7vtdEfp59wPU14QxQXCgmhQ6guIKEOlFc4ASTAGZO6F1VD4jbRtstDsmwatYENGpwjUxv4K0tvRVPS2Un4h38bRaIo4S2lLWuykT4nCTq4gDyVMu66C4nFvcSc8IneAYk+ik7M9zyZHiIgZ6zIP8ASpe32t9no48yG4WtB0l2sn86JycehN5HvQtZ9nrPADnBp1kST0kn6JO13DRIhlZw66fREu3anGKmNgBYwviZxAagZDl6ptY9pW1nCmaWBztHNwu3TnI5FVWKW9tG4z5JWpZJWK7DQHiD4pkMAmcRdyJ1+nNaNs8Is1JpJOFsZ8jkPSFn7yXcDwEADLSBuVh+Hd4tqMr0w7EWVAdwyLQ3Qc2FDyx2ytF4sjq3sthQQK4lxgkCc1lnxoqOfVsVFsn9rUIGv2AD/ctSdr5rJfiHX/8AN6IJ7rLOImYlz3zpyhanyiq8MpFF7mPdhAxYZE7tzpHQo9kvGpSZVc0Q44JaQHNAxZw2YU3ftnbIqsAJGsfaadQq/WA1blIIIAkZ7k21sWT0SIrVKwhwIEh4LjhALQRGAuk556rlms5cDirZExLZM8ZwifUplQc/FMHPWAc+ORdCla1ocAGkOa0D7dTD6DPJUo7fBqr7vV/IlUs9OjgDQe7JBgjFiBBDic9DEcgtV2AtANhZJADS/gMIkuAPCA5Y3Tc6sSwPyBmQSRB68wrvsdsTZrRQ7asakio9ph+EOaA3xcN+YjVBy7+AmJLfLLZeO3NgpHD24e4mA2kDUk8Jb3QepUHe+1VZ7Js9keDWOFornsnFwGrWnxZDcdykm2oD9XdNmouiWurw1lBhG6WiapHBvqnN37L02v7e0uNotBEGo/RuXhpMGTBmdM89Us1vgbilD2OLBXNOgx75za3tGuIJa8xMRwdkj2S0lxLD4mHJwMHDq2ecGPJcN2d4d44AS6CZk6CeglKWOzYJJiTlI4DT5+yx2vYV5J7XzyWXZ0dx88/lrG7eopqkdndXc2n5j8VHHU9UUVb2KtSjUk1KBQohNqbXAbSBzd3ndBkB5mfRUuneZDyAWuHhDSSG788UZ65geymNobWHVqhLoaw4ZmIwgg5/eJWfWR7mNcKRIc0uJbk4VGk91wGjspy1yHNOY51Ajkrdtk1fho9oML++4De3hpPhd0PqFVK9erRqOLXmGiRuILjJngTyMJ8bex4DajWh2hJpt04Z880ybVMGcLu9DcoBAG8CJ09kDMnrQzg4fd8InKO1NakymG955Y1zmuLoJdmWguJIIzylPzte8ta99EtDtJOvOACQMjBMTGUqmV6ReHPkh5zMaOy4HQ5bke3urAuBDQwxll9nujXkEK+nh+wXH1Vrwy1UrT+nVG0xVjE4N7NmucklzzoAATl6rRrDdQs9GnRBdgp+BpMjMkzzMk68Vmvw0oMYKtocROJtJvAPfhG7I+JvSXLWLEQ9oIkySAf4WmCR5pOoSpzJ0VdXKqkgXfTmo0fuguPyHzHorVdup6KEuugGgu3vzH3R4R9fNTF3eLyKZxTqRLLW6GbtSgu1NT1RUQGBBBclQh1YTe9oNutlotQJLGu7GjwwNgT6knzK2XaG0GnZqrhrgLW/ed3W+5CxjZGyVqTHNqswjGMIMSSWuxaHTII+Fe4DM+NDmw0QHAjMyB7fgCn+0kNslWSMwcIymTp/comtW7KrrAJ9FMXxddO10qYc5zQ04sTQDGUZyCmHQtMlEFnfRbSrNIIfLhydvY7qPqpXZWztwVKxaMQcQJAMDBiIHDxKwU9nrOyzOo43HG7EHnDIcIgtjL8lNbouQUC4io9wdGRbhbkZJMnM5Rop3bNvwKufkADmNFLfDq10zarQ2mcnU2uIgjvtcQ7P+Ye6hLwwySNBzzU38M3tdWtDmiO5TB64n59SAPQKs3oM4PWaAUEUlBIjw/JzWS7ZWHFfJg5mzscN+ebfSAtYJzWfbZ2NzbyoWiO6+g6kTuDmOxATzDj6FRtrlG8aVPTIG9LgrYZDWkcjB91UrRYntqsaWOzLRDc4k+mS1O01e4qo+oG1g8/Zn8PqtzmptIvJ00TLoFe6YEUy1pHEEO9RKgLZYmtnF2jyJybIHOSRPsrbStmLWY1yzGfrCjLxAguAjeXQNOUnI804n8nO18ERRsxbENDcUZAzI3DlrmVqGy9ysfZGCtic0lzuyJ/V5uI7zRGPIaOkLMrsc5zcUEgECdf+Ft9kp4KbGD7LWj0ACBmD4d7bDsYGgNaAAMgAIAHAAaLjiukpMlLhzjiiEoEojnKEJ3Z0+I7sB9ZCi2qT2aPiPBrs/MKMChBVqUaUk1HBVEMr2qLSazHmAXPgDSQ5zpdHMEnkFW6NjJaG/baHYY8QGsE/aGvP2Vp2/u4S3untKtUyJOkHTdq4CeaI24TTLCCe6JmCDGsTnKeVrQg4pEG+yuqAYsLnRq4d7zdv88+ahnUjGHCZzOQkDPfG7nzVzvW0NpsL40aYyzlVOi5opVXxLnjA3LRo38ziG7gErkrdIaxTqKG4cZbuAMuz8UHQHnI905vK3MeQHYZGgJOu8qKo1KtQgBwg56QPTyTuhdxDsyfLEPqFboz26JkAix9kxxxOql7nEYGxAw4TrrwBOXmtC2KvTHV7CS1v6MG0pmS5mT9Y0BYfVZ3QY1ok7uLifmSpbZEmvbaDe0LCx+NrmtBHdBxMOmTmyJ5oNQvIxOWvD/7RtDGwAOAj0T+7PF6/RMJT669fzwWihk85nquSuPOZ6lclWUGlclFlCVCyK2pr4bO6B4iB9Z9lnlN1MElx7x0LgQI4NI06equu2lmdVpsa0/aJImN3+VTXbPVjIhxndiaR7lFi5S02CvFdPaXBXdobVT0k+cEeRCX2W2hZh7B5OOSGToWgTrx19E5tuydQZupu/wBTfo5V7/pnZ1WZYe8ATwnLSea3WWdeSp6e/wC1lzpvBdLYJnWPqpKiwO1IaDumc/zuhR92Xa1pEku6qy2SkBo0DogPqV7B56F/1MgLXcFJxnvkZ7nD1ACc7C0RRr2mk1vdIY9pg8wQSd8lWOsYaj3Z4D1+gWfr1X2suummF3IeEoIpK4rMD86lRe07AbO8kaFpHI4gJHkT6oIKn4NR6kVaoe6oOhSa6qQ4T3T8wgggnQaTT2BlIYyI4fMb0e8ahFnEbwZ373cVxBPy9pHHyJKnoitlGDswNxqZ+q2NBBBsJARyIVxBYNhHJMoIKiE/sxpU6fiowLqCsgcI4QQUIR1qaHPeHAECAJAORaCoi9aQZTdhEdCeBQQQk33DFJPHyVG+6hOEEyIGue4/gl9i7Ix9rphzQQwnCNwwtdhy5QEEFqnz/AGUu1fv/okNr7DTNtcSxslrSTGclsFMGXPQn9mPU/igglapqnydCIlwtokaF00AP2TPSfmlKLAyrTLAG99umW8IILLbL7Uk9I0Up/dHiPT8EEE+cwjn6nquIIKzIEVBBQhFX4fB5/RN6KCCBfqHcXoQ0vZ3dKpdgoNqW2iyoA5pcZB0MNJE+YC6gsvyG/oZOXaNFN0F1BUi7DWzRL3d4B1PzXEFuPUL5vR+44KCCCOK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data:image/jpeg;base64,/9j/4AAQSkZJRgABAQAAAQABAAD/2wCEAAkGBxISEhUSERIVFhUVFRgVFRUXFxYVFRcWFxUXFxYVFRcYHSggGBolGxUVIjEhJSkrLi4uFx8zODMsNygtLisBCgoKDg0OGxAQGi0mICUtLS0tLS0rLS0tLS0tLS0tLy0tLS0tLS0tLS0tLS0tLS0tLS0tLS0tLS0tLS0tLS0tLf/AABEIAKMBNAMBIgACEQEDEQH/xAAcAAAABwEBAAAAAAAAAAAAAAAAAgMEBQYHAQj/xABEEAABAwEFBQYDBAkDAgcAAAABAAIRAwQFEiExBkFRYXETIjKBkaEHscFCctHwFCMzUmKCorLhksLxFdIWJUNTY4Oj/8QAGQEAAgMBAAAAAAAAAAAAAAAAAwQAAQIF/8QAKxEAAwACAQMDAwMFAQAAAAAAAAECAxEhBBIxMkFREyJhFIGRQlJxsfAj/9oADAMBAAIRAxEAPwC812w4jRFAStcDEY4pN7g0EkwAJJ4AalWZOWm2YQXveGiM3EgCOZVbqbc3eDh/SGzpOeH1VS2nba7xY+uwFtkpvLabM5qYcnVCN4ByjkVTbJQoSWucUN38B1i92bzYbbTrNDqb2vadCDKc4Vkmz1tFleH0X4mz3mT4hv8AOJzWtWas2oxr2mWuAcDyKtPZi47fBwhchKkIpC0ZEiEUtSsIpChBIhEISpCIQqIWDZJ4io3ofmq9VZBiIyHyU5sw39t9z8VDVQJyM6Z+WajIEYE67ZxMk5xHkEi0JVoVEOAKk7WbftoPNCzBtSoMnOJ7jDwy8TuSltt7+FloEMzq1BhYBqJ+0VlVyXWXOxOz1JnMT9Fmq0Fx43T2/BZf/EdsLMbq5BOcAQPRPrk+IrmODLWA5hy7RohzebmjxDpn1VTvi8QO6NBpxB+qrle0SZQ52Gvt+D03Re1zQ5pBa4AggyCDoQeCUAWR/Cna/s3CyV3fq3H9U4nwOP2J/dO7geq18BGTFWtHMK6AjQugKygsKTuN3ecOU+n/ACo+E/uYd8/d+oUIRtpbDjHP5lJQlqwz/OqJCso6arss9BA6JMhHhchQgTCovaO+GWSi6q7M6MbMFzjoOm8ngFLlY/8AFC9cdqNKe7RAbH8ToLj7tH8qpmpW2Vq+tpLfVqdqbRUAByYxxYwcAGtPzlNKd42lrg+naK7S4Yg7tHTO9rxMHP2R6dqaRmOfspO59mq1po1LRSHdpumP3jGcLHd8hXj/ALSw7LfEOo17aN4GWuMNrwAQd3aAZEcxEc9Vpy842+0ggtIzC174WXwbRYwx5l9A9nO8siWH0y/lVy9mLnRbiEm4JYhEIWjAiQgjFBQoeuGZ6qu7e23sbFVI1dDB/Mc/6QVZHDM9VRvi5ULbJSEeKuG//nUj3hXXguPJK3NdNsbToUv0azPodlTx1XvcKjQWgvIAbqCTlOfJN9uPhvTq0sdkog1gBIa4MJJ1M6E6aqwXdeofYA7vOD6YADPF3gBAO7XXcpDZt7WB7QytTOXdqOxjSJa7MbtOU70BMdc1ps832+77TYarWWmm+k4wQHaObmCQRkRqtb+HF49pRfTJzpukfdfn/diUN8dbYHvs1PVzS907wCGz8gob4S24i2dmT4qbx6EOHyK3L3yAta4NfIRCEsQiELYESIXCEoQiEKEE3BJkJYhEcFCEzst/6g/hH1UGGqa2Y8b/ALh+YUS0Z8p6qmQDQmN83zTs7e84YokDhzKR2c2hbara+zCi6m2i2o/tC7N/ZuDAS37IlwPlvzWT7cMqNr46hLhWHaAyROcGZ3dOKF9RPhDP6dzvu9gl7bQivaMbjIDhmecgdAl7yvcUsVNog5z5qsWlxc3wtAjINEdSZzJ6rR7A4W8UKxsZrBwayq95YIMEPLIbmGkcZzCpr3NS+O0zK01iTJKRlbPaNg7N2uB9ANa4AsLXHMGDnvByjLiU12v+H9lZQLqLC2o3PI5EDUQp9VLyV9J74Mip1S10hehvhrfptlia55mpTPZVDvJaBDj1aR7rzzVbBI4LUvgKX47UM+zw0yeGOXR5xPsjC7NfhdhdhdAVmTif3P4z0+oTKE8uod/yKhCOqDM9T80WEpU8R6n5rkKygkIQjwhChBJ5gEnQAn0XmO9bxdWqPqnWo9zz/M4kD3C9M28xSqEbmO/tK8s1Bk3oFRpCgd8vqtf2E2joULvp0TUpCq57yaTg4uIxHPu6Zb4WP2dk+i3PYa5qX6DT7RjHOzcDALgHDMCep9UGmtjMJ9uzPPiDs+5j22ljRgq5kAzB3RxnkrF8EjLLT96n8nK+7R2azvp0wMDjTMFuRgEfMfVVz4V2JrKVpqMEMqWl+D7jIaI5TiVw/YzmXuXEhEcEsQk3BFFxGF1GIXFCD1wzKrPxEu/trEWhuJwq0XNH/wBzWn+lzlaCM0xvi2ClTLnNxDeJI6ZjTNSnpbNY4dUkinXbfdnsLv0Ks9z6kuPZmmWMawklrZJkxpu0U3W2roU2RSpYemihL9r17TgpspOdTdJJqjG+g6BlRqtIJY4DMOGR38FrjsTarGmpGQGLqMiPVJU37HXUTrdIzPay+nWi1F9QETDWgjRk5ke58lPfCGxGpbHVgO5SpGT/ABvIDR6BxWt3Rc9ns9U1gwGu9obiIEtaTkxv7o0lTteySyQZdxMRPkMuH4o8VpCOaN0/yRRCI4JRFIRtirWuBIhFIShCKVRQkUQpUhEIU2QldmxnU+4UldV2F8Odk2fMxw5c052cb+0+6ndWt2dAHeGD5Kqels1K2yFvZ9msgq9lTHaVZxkEycWue6VB3jc9C2BtStSa4tEU8TZwtG4ef0T6z2WTjf3nHPPMDonzQhRL3t/wGyZFrtX8mabb3C0WRxYBNJzXYWtgATDpA5GVDfCTaxlme6x1yBTqPxU3H7NTIFp4B0COY5rWLzu1tanUpGQKrC0kaiRErCb82RdQtbaNZ2Cm94AqxIwOdGPy3jcttGJezbr7tjQ9na1sLQBhYACXxoI1nom9821j6JeAQIOThB8wdE0sFgqUqjLO9xq0mUi4V3wH0wCAA54ydI6eHfuatvey2pr6NB4IbLXHMA/dJ1HMJXKmlyPYnNpa8mHWx0vcRvJgdSt4+EF29hYId+0fUdUe3e2QA0H+VoPmoSyXBZKFQvaBiIiRifA94XGW+vRqE0CW5xoTI5iD7q/1UrRT6G63o1RdhU+772ruze858h7ZZKXp2137xRJ6qX7A66DIvLRNQnl1Dv8AkVEXfbO0kHUe4UxdY7x6JiaVLaE7hw+1kc4ZnqhCUeMz1XIWjISEIR4QhUQSe2RB3rzVtXc1Sw2l1J4IDXYqbtzmYu44eQg8CF6ZIVV272eZbqYpFgLmglrwBjaTuB3AxmN+SzTSW2bhNvSMCcS2s+c4qOE8e8eGS3TYe0EWVgEEgd2dORKo91bIvo1Hm0tME94OYcBnfi0Vu2bpsbUFOk/C2QMMyc+qVq+6+DoTjU4+SP24vt9Fr31OzaXA06ZY0g4nakg64QCecKy7DXabPYLPScIcGYnA6gvcXkHn3kte2ydntNWjVrY3GiS5rcUNLpaQXgDOMI/ypohMxOhHNk73x4EiEm4JYhJuC2BESEEYhBQofEZpG00wYxCWnuuHEFOXDM9UpZ6WI9FK8BI9RG1Gss9NxBkNGXGNwUZsdZababHuxue6akYe63ES4Ejz/OqWvW0zam2amzES0udwYD3cThv1dA49FIuc9gw06eXHMn6e0pV8v/B1YTU6+RC31cFVmLQkweORIU1Zq8hU2/KVd4ya7Ig+F0SM5lxU9s7bRUYOO/rvCk1zorqcWpVDu00oz5ps4KQto7pUfuRsb9jnZV7ibkUo7kQrYIIUQhKFEIUITWzej+nzhKX6f1ThyTfZod933fqlb/8AAVjJ6QmLyRDAlmhEalWrYMM0JntBcH6TRwOZTJmW4wTB8iCOGqn7DZcIxO13cl2vWE8OqHb2g+GdVtmXWzZq1uoig5+Gmw5Mbiwnq4kud5lM6V1VaAgB4Pk9vvn7rWYBSFWwNO5J3g7udnXxdZ2Lt7VozOnZrQc/p9NR6lSVnsT8sTR5Zq4uu1vBAWILCwaCV1m/YgbPZeSUtFI4TGqnBZwkLXZSWnDE7p09lv6ekB+tyQd1WgttFMnwubg8znP+oAeSvV26noszbaHDCXNLXUqkEcMLp8xzWl3ae95JjpX9rRzusX37GlXxHqUVHqanqipoUOQguoKiBU2o0gXHMhsyYMFx5nWBlkE6ITK7n4nE7gSOucIWX2Gen4VMfPsdJzS3C2DrEKn1bibRrCrQAJY4Oc0ASWzqN53q13k9oBkDTz8iqrVNYg1KOdamS5oOlQfapO5OA8iGncgXraHMFNp8lmBBEjQ5hcITe5LwpWmi2tSkB2rTq1w8TXDcQU7eyE1NpnPyYaliJCTeEsUm4LQERKC6QgoUP3alL2Mw0u/MJlbKkZb3GPLf+eaUttfBRMaxl1OQ91i2MYo2Rt1ta2pVrv8AFVdlyY3Jo88z5qWbagd6p942vPC3RuX+OqJRvB40Py+uSVV64Ov+n7lst9pzEH3JCrd3F1C0kR+recjuDuHn9EgL9rZw5mWrg4NA+8Jc30bKjtq7yrANIMPBbULQ2G4AWyYcAYJDRnBBMqna8hJ6etOH7mkvGJvkolgyA4ZemSWuS3CpTaZ1AI80e1UMJ5HNMT5OLkXGhq5EKUcilFACZRSjlFKhCV2b8T/u/VHvcy0ouzgzef4fqi3o7LJYyekLi8jCg0uiBJKmrJYA3vP14bguXZZ+yYC7xEZ8uXkm9vvEaAqu7jktY+eB3aba1qrV53u9/dY2QMzkSY8kcvdUMDTeU+s1AMEDzO8lC7ayfhBu6cX5Yxum0OcMUmOoHzKnqOk/WVEVafZuxsgAnvDIAE780/Zacs1Urt4YerWRd0jl5TZ9QDemVrvCFBWi93Tk6PKVi8qQTHgqixPtbR9pvqkH25v7w9VW6l5VP/cH+gJnWtlQ6u9oQXmGZ6X5Ht8VWvJw6xCumylfHSpu/wDjg9W90+4Wczh11Py3n5K7fD6pNJw/dc4eRg/UovS3uxLrsalcEi7U9UF12p6oLoHMOIQuoKFHE2oMA0G8/NOXnJcwwEOw2L3Iu8qk5Kr2e9SSezBPeOY5GFNbTW0UaTnb4gdTkPmou4qP6tsAnLgksj3WjsdJCUO2vwRFjtb7FbZd3aFsdJ0htbjyxb+M8lf22lVraO6haKD6RAkiWmAIcM2nLNROzN/Oq0uzqH9bS7lQbzGQd5x6yrT7TdQr8F6pVg4mN31XXJhcgJDncSB6f8p+5OY23KbOJ1EqcjSEiuIxQWwAhWq4qzuDThHzPv8AJRm1l7dm1jZiajB7iPdOqtbDaKodkQcWeUggZhVK32F95WhtJkimw4qj9zR/3cEvfO0jpYUp1T8IcPqgZk5JOzsqVnRTEDidf8fnJTW0NxCm3tGfs2DvAkyMokHf/lDZmk5oJOpM9OSB9N92mPvq5+n3x5JGw3E2nTnWoBIJzh3EAqDtF1ue97aji4mg+nJ3lwBn1arkyrIzKgatSKo4S70Bb+JRalaQthzW+5tiWytc9i1s94CR+CtzamOnnrHuqVd1IthrMyHODeBEqwXba8Q57wrl8C+VfcxUohR3a9c1woye0J0u16EyiFHKIVool9nh+06D6otptgaZ5o2z2lQch9VFPoAnMb98rNJtcG4pLyHtF5ufk1JU7ITm8+ScMaBoEq1ZWP5NPM/E8HabABAySgRQjhEQELVEgxrGW/NM6rXYcVR4jnAHQAb1IFRzrCXZxJ4unC37rTqUDMh3pGuUyHtZnPcdOaiLS9rdVZq91ASXEuPP8FGVLGCe6JPWUjcM6+PLCRXX2ng3zKSp26oThZSxfxTAHmdfJWB93Z94DouVqAGm4LCxP3LvrIXErZWaNZ5qk1DoS0ek5DcO9HktB+G9We3bwDT6yD8gsvtVMttFSDm6ow+tIOPzC0b4ZH9ZWHGmPY/5Run4yaFuv+7Hv8ItVTU9UVdfqeqC6hwziCCChQSqdAiVqi5Vd345JC2ThOEEmNBqg2xrGuEZ38R7yBqU6U5DvngToB81IXHVDmjLcq/ejar/ANZVpPZiJOGo0tc0gxvHJObqfBG/88SkG/v2zvYUvpKUXqhBEZKi7WWX9EtLbWz9nUOGqNwJgTl6q22K0TH5A/FJX5YTWpPbO4wSIII0OeSK9NAeZY92UtbatnDmuBGJ2/8Aiy9oUpP1+cSq1sBcD7PYy6s/FVrOc8H9xroAw9QA7zUvdlmFFgp4sR7znHOSXOLpz6pqK0kjkZ4TdUvOx0QuLpQRRQc22w06uVRgdqOccJGa7Y7HTpNw02BrdYHHieJS51QV6L2/BD7WsxWZzMUYnMHXvgkegKa3SQMkbaesC6nS6vPyH+5N7uqsLyGu8ORH53a+iXt/cN40+wmDTzyUPaqJNQmRA0EZ5xMnyUxiSNenvVNbNTTQyu5o7Vg4Bx9v8pe3Ds6gePC7X73+foUhYsq7eYcPYn6KXtNEPaWu0P5lXC3ILJXbaYnixCRuXU1uxxaTTdq3LqNxTnSRwVxw9FZVtbClEKMUQooAl7gMCpH7v4qNxSVJXAcqnRRgVkFGpVqTalGqEDhHCIEcKEDtE6Jy2zcSVyx08pIhK1qkIVcho3KGdeys4SeZJ+abfo7WyUtVqpjaakZlCekFW2MLY4SoypJJA1OQ6lO6j5zSV1U8doY3cDjP8uY94QHy9BvCbKnXsRbaqrCQS2o+SNMyAPQNA8lefhzTirWPBgHqZ+iqjGF1rtTzvrvHk10D5K+bA0IbUd+86PJo/ElXhn/1/dm+qyd2Nf4RJOOZQQccz1XF0TlgXUVBQojrbXDasHeAR7hEdbYzaZTy22JlWMYOWhBgpjUuRv2ajh1g/ghVNb4GYyTpJnReTTk8SOBCb1LLZH60mTxAwn+lV3a+3tsAph1TE6qTgbhIkNic885c3LmqtaduMMhrC4gluTgACNQSfmAUP6dvjQVZYnlVo05lOztENBH8xXGGgNRi+84uA6A5BY5V27tTsmMpgzAHed7yAnP/AF+3tAfUw56CNyjxteUbWTvXls1m2XluEcgEndtIkmo7oPqVQ7g2hbVc0VJbUgvGZI7pE9NQtNxSARvErUQ97YDLaS7Z/cTKC4UEcVJI6pveFrFKm6oROEaaSSYA8yQEudVTfireJpWNrGuLTWrMpyNQBNR39gH8yshVrJtMbRbar3AhpMNaRENEtA5+EzzlWqyOZjLxq6J6DQDgNfUrKrJbnmvEtDGAGSQ3vHV3EzkCM/COCu93W8QDOuhmQeYIyI5hBzY3Nb9hrp8iqNe5dmVJS1V2Sgad5U2ML3va1oEkkgADiSoG8dt6Z/YB1T+Ig02eRcJefugqpiq8I1dzPqZYr0tBpt7RsBzQSCdJjKcwpW4KVVtmpivV7Wphk1IjECSW7hMNIEwJiVkt53zVrktLu7hOgyD2mS3PM5HPdl6ansnae0sdB2eVMNk78Hdn+lFWJwuRa8yyPgdW5kFtQatyP3T+Bz9U5e2e9yXXiRB0KFjqsDYduMHqEO1zsLje50xAohTq0tYBiDsk3cwxP581apMHUUiTuR0Nq/d+hUa1Stx506vT6H8+aimrZgValWpJqUaoQUCjat4s/SWUnVMADtJjtKmEns+YDYcYT6tVDGlx0AlUKhTfUrValUfawUSTJLc+0dGoDnE5jUYNy1EdxisnYak+sAFG2i0rNLBtPUs9R7ZfUs4cQ5pk1KJ34d7m8tRu4Kx077p1HNwPDsQlsHUcUDPDx+RnBc5Fx5LG2omF5VgAk22nJMbbUxCEtVcDUzyMLNeGNrnCYkgTwGU9MlM7GMk1ah5NHzP+1V20ltNmEKwXO4U7vLwRNTEQRn3nHs2+kBZw+rb9i861GvlkNdrMqlU/be9/+pxd9VoOzNDs6YbvwSepzPzVVsli7rGxkXBvlv8AZXe7vtdEfp59wPU14QxQXCgmhQ6guIKEOlFc4ASTAGZO6F1VD4jbRtstDsmwatYENGpwjUxv4K0tvRVPS2Un4h38bRaIo4S2lLWuykT4nCTq4gDyVMu66C4nFvcSc8IneAYk+ik7M9zyZHiIgZ6zIP8ASpe32t9no48yG4WtB0l2sn86JycehN5HvQtZ9nrPADnBp1kST0kn6JO13DRIhlZw66fREu3anGKmNgBYwviZxAagZDl6ptY9pW1nCmaWBztHNwu3TnI5FVWKW9tG4z5JWpZJWK7DQHiD4pkMAmcRdyJ1+nNaNs8Is1JpJOFsZ8jkPSFn7yXcDwEADLSBuVh+Hd4tqMr0w7EWVAdwyLQ3Qc2FDyx2ytF4sjq3sthQQK4lxgkCc1lnxoqOfVsVFsn9rUIGv2AD/ctSdr5rJfiHX/8AN6IJ7rLOImYlz3zpyhanyiq8MpFF7mPdhAxYZE7tzpHQo9kvGpSZVc0Q44JaQHNAxZw2YU3ftnbIqsAJGsfaadQq/WA1blIIIAkZ7k21sWT0SIrVKwhwIEh4LjhALQRGAuk556rlms5cDirZExLZM8ZwifUplQc/FMHPWAc+ORdCla1ocAGkOa0D7dTD6DPJUo7fBqr7vV/IlUs9OjgDQe7JBgjFiBBDic9DEcgtV2AtANhZJADS/gMIkuAPCA5Y3Tc6sSwPyBmQSRB68wrvsdsTZrRQ7asakio9ph+EOaA3xcN+YjVBy7+AmJLfLLZeO3NgpHD24e4mA2kDUk8Jb3QepUHe+1VZ7Js9keDWOFornsnFwGrWnxZDcdykm2oD9XdNmouiWurw1lBhG6WiapHBvqnN37L02v7e0uNotBEGo/RuXhpMGTBmdM89Us1vgbilD2OLBXNOgx75za3tGuIJa8xMRwdkj2S0lxLD4mHJwMHDq2ecGPJcN2d4d44AS6CZk6CeglKWOzYJJiTlI4DT5+yx2vYV5J7XzyWXZ0dx88/lrG7eopqkdndXc2n5j8VHHU9UUVb2KtSjUk1KBQohNqbXAbSBzd3ndBkB5mfRUuneZDyAWuHhDSSG788UZ65geymNobWHVqhLoaw4ZmIwgg5/eJWfWR7mNcKRIc0uJbk4VGk91wGjspy1yHNOY51Ajkrdtk1fho9oML++4De3hpPhd0PqFVK9erRqOLXmGiRuILjJngTyMJ8bex4DajWh2hJpt04Z880ybVMGcLu9DcoBAG8CJ09kDMnrQzg4fd8InKO1NakymG955Y1zmuLoJdmWguJIIzylPzte8ta99EtDtJOvOACQMjBMTGUqmV6ReHPkh5zMaOy4HQ5bke3urAuBDQwxll9nujXkEK+nh+wXH1Vrwy1UrT+nVG0xVjE4N7NmucklzzoAATl6rRrDdQs9GnRBdgp+BpMjMkzzMk68Vmvw0oMYKtocROJtJvAPfhG7I+JvSXLWLEQ9oIkySAf4WmCR5pOoSpzJ0VdXKqkgXfTmo0fuguPyHzHorVdup6KEuugGgu3vzH3R4R9fNTF3eLyKZxTqRLLW6GbtSgu1NT1RUQGBBBclQh1YTe9oNutlotQJLGu7GjwwNgT6knzK2XaG0GnZqrhrgLW/ed3W+5CxjZGyVqTHNqswjGMIMSSWuxaHTII+Fe4DM+NDmw0QHAjMyB7fgCn+0kNslWSMwcIymTp/comtW7KrrAJ9FMXxddO10qYc5zQ04sTQDGUZyCmHQtMlEFnfRbSrNIIfLhydvY7qPqpXZWztwVKxaMQcQJAMDBiIHDxKwU9nrOyzOo43HG7EHnDIcIgtjL8lNbouQUC4io9wdGRbhbkZJMnM5Rop3bNvwKufkADmNFLfDq10zarQ2mcnU2uIgjvtcQ7P+Ye6hLwwySNBzzU38M3tdWtDmiO5TB64n59SAPQKs3oM4PWaAUEUlBIjw/JzWS7ZWHFfJg5mzscN+ebfSAtYJzWfbZ2NzbyoWiO6+g6kTuDmOxATzDj6FRtrlG8aVPTIG9LgrYZDWkcjB91UrRYntqsaWOzLRDc4k+mS1O01e4qo+oG1g8/Zn8PqtzmptIvJ00TLoFe6YEUy1pHEEO9RKgLZYmtnF2jyJybIHOSRPsrbStmLWY1yzGfrCjLxAguAjeXQNOUnI804n8nO18ERRsxbENDcUZAzI3DlrmVqGy9ysfZGCtic0lzuyJ/V5uI7zRGPIaOkLMrsc5zcUEgECdf+Ft9kp4KbGD7LWj0ACBmD4d7bDsYGgNaAAMgAIAHAAaLjiukpMlLhzjiiEoEojnKEJ3Z0+I7sB9ZCi2qT2aPiPBrs/MKMChBVqUaUk1HBVEMr2qLSazHmAXPgDSQ5zpdHMEnkFW6NjJaG/baHYY8QGsE/aGvP2Vp2/u4S3untKtUyJOkHTdq4CeaI24TTLCCe6JmCDGsTnKeVrQg4pEG+yuqAYsLnRq4d7zdv88+ahnUjGHCZzOQkDPfG7nzVzvW0NpsL40aYyzlVOi5opVXxLnjA3LRo38ziG7gErkrdIaxTqKG4cZbuAMuz8UHQHnI905vK3MeQHYZGgJOu8qKo1KtQgBwg56QPTyTuhdxDsyfLEPqFboz26JkAix9kxxxOql7nEYGxAw4TrrwBOXmtC2KvTHV7CS1v6MG0pmS5mT9Y0BYfVZ3QY1ok7uLifmSpbZEmvbaDe0LCx+NrmtBHdBxMOmTmyJ5oNQvIxOWvD/7RtDGwAOAj0T+7PF6/RMJT669fzwWihk85nquSuPOZ6lclWUGlclFlCVCyK2pr4bO6B4iB9Z9lnlN1MElx7x0LgQI4NI06equu2lmdVpsa0/aJImN3+VTXbPVjIhxndiaR7lFi5S02CvFdPaXBXdobVT0k+cEeRCX2W2hZh7B5OOSGToWgTrx19E5tuydQZupu/wBTfo5V7/pnZ1WZYe8ATwnLSea3WWdeSp6e/wC1lzpvBdLYJnWPqpKiwO1IaDumc/zuhR92Xa1pEku6qy2SkBo0DogPqV7B56F/1MgLXcFJxnvkZ7nD1ACc7C0RRr2mk1vdIY9pg8wQSd8lWOsYaj3Z4D1+gWfr1X2suummF3IeEoIpK4rMD86lRe07AbO8kaFpHI4gJHkT6oIKn4NR6kVaoe6oOhSa6qQ4T3T8wgggnQaTT2BlIYyI4fMb0e8ahFnEbwZ373cVxBPy9pHHyJKnoitlGDswNxqZ+q2NBBBsJARyIVxBYNhHJMoIKiE/sxpU6fiowLqCsgcI4QQUIR1qaHPeHAECAJAORaCoi9aQZTdhEdCeBQQQk33DFJPHyVG+6hOEEyIGue4/gl9i7Ix9rphzQQwnCNwwtdhy5QEEFqnz/AGUu1fv/okNr7DTNtcSxslrSTGclsFMGXPQn9mPU/igglapqnydCIlwtokaF00AP2TPSfmlKLAyrTLAG99umW8IILLbL7Uk9I0Up/dHiPT8EEE+cwjn6nquIIKzIEVBBQhFX4fB5/RN6KCCBfqHcXoQ0vZ3dKpdgoNqW2iyoA5pcZB0MNJE+YC6gsvyG/oZOXaNFN0F1BUi7DWzRL3d4B1PzXEFuPUL5vR+44KCCCOK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6" descr="data:image/jpeg;base64,/9j/4AAQSkZJRgABAQAAAQABAAD/2wCEAAkGBxISEhUSERIVFhUVFRgVFRUXFxYVFRcWFxUXFxYVFRcYHSggGBolGxUVIjEhJSkrLi4uFx8zODMsNygtLisBCgoKDg0OGxAQGi0mICUtLS0tLS0rLS0tLS0tLS0tLy0tLS0tLS0tLS0tLS0tLS0tLS0tLS0tLS0tLS0tLS0tLf/AABEIAKMBNAMBIgACEQEDEQH/xAAcAAAABwEBAAAAAAAAAAAAAAAAAgMEBQYHAQj/xABEEAABAwEFBQYDBAkDAgcAAAABAAIRAwQFEiExBkFRYXETIjKBkaEHscFCctHwFCMzUmKCorLhksLxFdIWJUNTY4Oj/8QAGQEAAgMBAAAAAAAAAAAAAAAAAwQAAQIF/8QAKxEAAwACAQMDAwMFAQAAAAAAAAECAxEhBBIxMkFREyJhFIGRQlJxsfAj/9oADAMBAAIRAxEAPwC812w4jRFAStcDEY4pN7g0EkwAJJ4AalWZOWm2YQXveGiM3EgCOZVbqbc3eDh/SGzpOeH1VS2nba7xY+uwFtkpvLabM5qYcnVCN4ByjkVTbJQoSWucUN38B1i92bzYbbTrNDqb2vadCDKc4Vkmz1tFleH0X4mz3mT4hv8AOJzWtWas2oxr2mWuAcDyKtPZi47fBwhchKkIpC0ZEiEUtSsIpChBIhEISpCIQqIWDZJ4io3ofmq9VZBiIyHyU5sw39t9z8VDVQJyM6Z+WajIEYE67ZxMk5xHkEi0JVoVEOAKk7WbftoPNCzBtSoMnOJ7jDwy8TuSltt7+FloEMzq1BhYBqJ+0VlVyXWXOxOz1JnMT9Fmq0Fx43T2/BZf/EdsLMbq5BOcAQPRPrk+IrmODLWA5hy7RohzebmjxDpn1VTvi8QO6NBpxB+qrle0SZQ52Gvt+D03Re1zQ5pBa4AggyCDoQeCUAWR/Cna/s3CyV3fq3H9U4nwOP2J/dO7geq18BGTFWtHMK6AjQugKygsKTuN3ecOU+n/ACo+E/uYd8/d+oUIRtpbDjHP5lJQlqwz/OqJCso6arss9BA6JMhHhchQgTCovaO+GWSi6q7M6MbMFzjoOm8ngFLlY/8AFC9cdqNKe7RAbH8ToLj7tH8qpmpW2Vq+tpLfVqdqbRUAByYxxYwcAGtPzlNKd42lrg+naK7S4Yg7tHTO9rxMHP2R6dqaRmOfspO59mq1po1LRSHdpumP3jGcLHd8hXj/ALSw7LfEOo17aN4GWuMNrwAQd3aAZEcxEc9Vpy842+0ggtIzC174WXwbRYwx5l9A9nO8siWH0y/lVy9mLnRbiEm4JYhEIWjAiQgjFBQoeuGZ6qu7e23sbFVI1dDB/Mc/6QVZHDM9VRvi5ULbJSEeKuG//nUj3hXXguPJK3NdNsbToUv0azPodlTx1XvcKjQWgvIAbqCTlOfJN9uPhvTq0sdkog1gBIa4MJJ1M6E6aqwXdeofYA7vOD6YADPF3gBAO7XXcpDZt7WB7QytTOXdqOxjSJa7MbtOU70BMdc1ps832+77TYarWWmm+k4wQHaObmCQRkRqtb+HF49pRfTJzpukfdfn/diUN8dbYHvs1PVzS907wCGz8gob4S24i2dmT4qbx6EOHyK3L3yAta4NfIRCEsQiELYESIXCEoQiEKEE3BJkJYhEcFCEzst/6g/hH1UGGqa2Y8b/ALh+YUS0Z8p6qmQDQmN83zTs7e84YokDhzKR2c2hbara+zCi6m2i2o/tC7N/ZuDAS37IlwPlvzWT7cMqNr46hLhWHaAyROcGZ3dOKF9RPhDP6dzvu9gl7bQivaMbjIDhmecgdAl7yvcUsVNog5z5qsWlxc3wtAjINEdSZzJ6rR7A4W8UKxsZrBwayq95YIMEPLIbmGkcZzCpr3NS+O0zK01iTJKRlbPaNg7N2uB9ANa4AsLXHMGDnvByjLiU12v+H9lZQLqLC2o3PI5EDUQp9VLyV9J74Mip1S10hehvhrfptlia55mpTPZVDvJaBDj1aR7rzzVbBI4LUvgKX47UM+zw0yeGOXR5xPsjC7NfhdhdhdAVmTif3P4z0+oTKE8uod/yKhCOqDM9T80WEpU8R6n5rkKygkIQjwhChBJ5gEnQAn0XmO9bxdWqPqnWo9zz/M4kD3C9M28xSqEbmO/tK8s1Bk3oFRpCgd8vqtf2E2joULvp0TUpCq57yaTg4uIxHPu6Zb4WP2dk+i3PYa5qX6DT7RjHOzcDALgHDMCep9UGmtjMJ9uzPPiDs+5j22ljRgq5kAzB3RxnkrF8EjLLT96n8nK+7R2azvp0wMDjTMFuRgEfMfVVz4V2JrKVpqMEMqWl+D7jIaI5TiVw/YzmXuXEhEcEsQk3BFFxGF1GIXFCD1wzKrPxEu/trEWhuJwq0XNH/wBzWn+lzlaCM0xvi2ClTLnNxDeJI6ZjTNSnpbNY4dUkinXbfdnsLv0Ks9z6kuPZmmWMawklrZJkxpu0U3W2roU2RSpYemihL9r17TgpspOdTdJJqjG+g6BlRqtIJY4DMOGR38FrjsTarGmpGQGLqMiPVJU37HXUTrdIzPay+nWi1F9QETDWgjRk5ke58lPfCGxGpbHVgO5SpGT/ABvIDR6BxWt3Rc9ns9U1gwGu9obiIEtaTkxv7o0lTteySyQZdxMRPkMuH4o8VpCOaN0/yRRCI4JRFIRtirWuBIhFIShCKVRQkUQpUhEIU2QldmxnU+4UldV2F8Odk2fMxw5c052cb+0+6ndWt2dAHeGD5Kqels1K2yFvZ9msgq9lTHaVZxkEycWue6VB3jc9C2BtStSa4tEU8TZwtG4ef0T6z2WTjf3nHPPMDonzQhRL3t/wGyZFrtX8mabb3C0WRxYBNJzXYWtgATDpA5GVDfCTaxlme6x1yBTqPxU3H7NTIFp4B0COY5rWLzu1tanUpGQKrC0kaiRErCb82RdQtbaNZ2Cm94AqxIwOdGPy3jcttGJezbr7tjQ9na1sLQBhYACXxoI1nom9821j6JeAQIOThB8wdE0sFgqUqjLO9xq0mUi4V3wH0wCAA54ydI6eHfuatvey2pr6NB4IbLXHMA/dJ1HMJXKmlyPYnNpa8mHWx0vcRvJgdSt4+EF29hYId+0fUdUe3e2QA0H+VoPmoSyXBZKFQvaBiIiRifA94XGW+vRqE0CW5xoTI5iD7q/1UrRT6G63o1RdhU+772ruze858h7ZZKXp2137xRJ6qX7A66DIvLRNQnl1Dv8AkVEXfbO0kHUe4UxdY7x6JiaVLaE7hw+1kc4ZnqhCUeMz1XIWjISEIR4QhUQSe2RB3rzVtXc1Sw2l1J4IDXYqbtzmYu44eQg8CF6ZIVV272eZbqYpFgLmglrwBjaTuB3AxmN+SzTSW2bhNvSMCcS2s+c4qOE8e8eGS3TYe0EWVgEEgd2dORKo91bIvo1Hm0tME94OYcBnfi0Vu2bpsbUFOk/C2QMMyc+qVq+6+DoTjU4+SP24vt9Fr31OzaXA06ZY0g4nakg64QCecKy7DXabPYLPScIcGYnA6gvcXkHn3kte2ydntNWjVrY3GiS5rcUNLpaQXgDOMI/ypohMxOhHNk73x4EiEm4JYhJuC2BESEEYhBQofEZpG00wYxCWnuuHEFOXDM9UpZ6WI9FK8BI9RG1Gss9NxBkNGXGNwUZsdZababHuxue6akYe63ES4Ejz/OqWvW0zam2amzES0udwYD3cThv1dA49FIuc9gw06eXHMn6e0pV8v/B1YTU6+RC31cFVmLQkweORIU1Zq8hU2/KVd4ya7Ig+F0SM5lxU9s7bRUYOO/rvCk1zorqcWpVDu00oz5ps4KQto7pUfuRsb9jnZV7ibkUo7kQrYIIUQhKFEIUITWzej+nzhKX6f1ThyTfZod933fqlb/8AAVjJ6QmLyRDAlmhEalWrYMM0JntBcH6TRwOZTJmW4wTB8iCOGqn7DZcIxO13cl2vWE8OqHb2g+GdVtmXWzZq1uoig5+Gmw5Mbiwnq4kud5lM6V1VaAgB4Pk9vvn7rWYBSFWwNO5J3g7udnXxdZ2Lt7VozOnZrQc/p9NR6lSVnsT8sTR5Zq4uu1vBAWILCwaCV1m/YgbPZeSUtFI4TGqnBZwkLXZSWnDE7p09lv6ekB+tyQd1WgttFMnwubg8znP+oAeSvV26noszbaHDCXNLXUqkEcMLp8xzWl3ae95JjpX9rRzusX37GlXxHqUVHqanqipoUOQguoKiBU2o0gXHMhsyYMFx5nWBlkE6ITK7n4nE7gSOucIWX2Gen4VMfPsdJzS3C2DrEKn1bibRrCrQAJY4Oc0ASWzqN53q13k9oBkDTz8iqrVNYg1KOdamS5oOlQfapO5OA8iGncgXraHMFNp8lmBBEjQ5hcITe5LwpWmi2tSkB2rTq1w8TXDcQU7eyE1NpnPyYaliJCTeEsUm4LQERKC6QgoUP3alL2Mw0u/MJlbKkZb3GPLf+eaUttfBRMaxl1OQ91i2MYo2Rt1ta2pVrv8AFVdlyY3Jo88z5qWbagd6p942vPC3RuX+OqJRvB40Py+uSVV64Ov+n7lst9pzEH3JCrd3F1C0kR+recjuDuHn9EgL9rZw5mWrg4NA+8Jc30bKjtq7yrANIMPBbULQ2G4AWyYcAYJDRnBBMqna8hJ6etOH7mkvGJvkolgyA4ZemSWuS3CpTaZ1AI80e1UMJ5HNMT5OLkXGhq5EKUcilFACZRSjlFKhCV2b8T/u/VHvcy0ouzgzef4fqi3o7LJYyekLi8jCg0uiBJKmrJYA3vP14bguXZZ+yYC7xEZ8uXkm9vvEaAqu7jktY+eB3aba1qrV53u9/dY2QMzkSY8kcvdUMDTeU+s1AMEDzO8lC7ayfhBu6cX5Yxum0OcMUmOoHzKnqOk/WVEVafZuxsgAnvDIAE780/Zacs1Urt4YerWRd0jl5TZ9QDemVrvCFBWi93Tk6PKVi8qQTHgqixPtbR9pvqkH25v7w9VW6l5VP/cH+gJnWtlQ6u9oQXmGZ6X5Ht8VWvJw6xCumylfHSpu/wDjg9W90+4Wczh11Py3n5K7fD6pNJw/dc4eRg/UovS3uxLrsalcEi7U9UF12p6oLoHMOIQuoKFHE2oMA0G8/NOXnJcwwEOw2L3Iu8qk5Kr2e9SSezBPeOY5GFNbTW0UaTnb4gdTkPmou4qP6tsAnLgksj3WjsdJCUO2vwRFjtb7FbZd3aFsdJ0htbjyxb+M8lf22lVraO6haKD6RAkiWmAIcM2nLNROzN/Oq0uzqH9bS7lQbzGQd5x6yrT7TdQr8F6pVg4mN31XXJhcgJDncSB6f8p+5OY23KbOJ1EqcjSEiuIxQWwAhWq4qzuDThHzPv8AJRm1l7dm1jZiajB7iPdOqtbDaKodkQcWeUggZhVK32F95WhtJkimw4qj9zR/3cEvfO0jpYUp1T8IcPqgZk5JOzsqVnRTEDidf8fnJTW0NxCm3tGfs2DvAkyMokHf/lDZmk5oJOpM9OSB9N92mPvq5+n3x5JGw3E2nTnWoBIJzh3EAqDtF1ue97aji4mg+nJ3lwBn1arkyrIzKgatSKo4S70Bb+JRalaQthzW+5tiWytc9i1s94CR+CtzamOnnrHuqVd1IthrMyHODeBEqwXba8Q57wrl8C+VfcxUohR3a9c1woye0J0u16EyiFHKIVool9nh+06D6otptgaZ5o2z2lQch9VFPoAnMb98rNJtcG4pLyHtF5ufk1JU7ITm8+ScMaBoEq1ZWP5NPM/E8HabABAySgRQjhEQELVEgxrGW/NM6rXYcVR4jnAHQAb1IFRzrCXZxJ4unC37rTqUDMh3pGuUyHtZnPcdOaiLS9rdVZq91ASXEuPP8FGVLGCe6JPWUjcM6+PLCRXX2ng3zKSp26oThZSxfxTAHmdfJWB93Z94DouVqAGm4LCxP3LvrIXErZWaNZ5qk1DoS0ek5DcO9HktB+G9We3bwDT6yD8gsvtVMttFSDm6ow+tIOPzC0b4ZH9ZWHGmPY/5Run4yaFuv+7Hv8ItVTU9UVdfqeqC6hwziCCChQSqdAiVqi5Vd345JC2ThOEEmNBqg2xrGuEZ38R7yBqU6U5DvngToB81IXHVDmjLcq/ejar/ANZVpPZiJOGo0tc0gxvHJObqfBG/88SkG/v2zvYUvpKUXqhBEZKi7WWX9EtLbWz9nUOGqNwJgTl6q22K0TH5A/FJX5YTWpPbO4wSIII0OeSK9NAeZY92UtbatnDmuBGJ2/8Aiy9oUpP1+cSq1sBcD7PYy6s/FVrOc8H9xroAw9QA7zUvdlmFFgp4sR7znHOSXOLpz6pqK0kjkZ4TdUvOx0QuLpQRRQc22w06uVRgdqOccJGa7Y7HTpNw02BrdYHHieJS51QV6L2/BD7WsxWZzMUYnMHXvgkegKa3SQMkbaesC6nS6vPyH+5N7uqsLyGu8ORH53a+iXt/cN40+wmDTzyUPaqJNQmRA0EZ5xMnyUxiSNenvVNbNTTQyu5o7Vg4Bx9v8pe3Ds6gePC7X73+foUhYsq7eYcPYn6KXtNEPaWu0P5lXC3ILJXbaYnixCRuXU1uxxaTTdq3LqNxTnSRwVxw9FZVtbClEKMUQooAl7gMCpH7v4qNxSVJXAcqnRRgVkFGpVqTalGqEDhHCIEcKEDtE6Jy2zcSVyx08pIhK1qkIVcho3KGdeys4SeZJ+abfo7WyUtVqpjaakZlCekFW2MLY4SoypJJA1OQ6lO6j5zSV1U8doY3cDjP8uY94QHy9BvCbKnXsRbaqrCQS2o+SNMyAPQNA8lefhzTirWPBgHqZ+iqjGF1rtTzvrvHk10D5K+bA0IbUd+86PJo/ElXhn/1/dm+qyd2Nf4RJOOZQQccz1XF0TlgXUVBQojrbXDasHeAR7hEdbYzaZTy22JlWMYOWhBgpjUuRv2ajh1g/ghVNb4GYyTpJnReTTk8SOBCb1LLZH60mTxAwn+lV3a+3tsAph1TE6qTgbhIkNic885c3LmqtaduMMhrC4gluTgACNQSfmAUP6dvjQVZYnlVo05lOztENBH8xXGGgNRi+84uA6A5BY5V27tTsmMpgzAHed7yAnP/AF+3tAfUw56CNyjxteUbWTvXls1m2XluEcgEndtIkmo7oPqVQ7g2hbVc0VJbUgvGZI7pE9NQtNxSARvErUQ97YDLaS7Z/cTKC4UEcVJI6pveFrFKm6oROEaaSSYA8yQEudVTfireJpWNrGuLTWrMpyNQBNR39gH8yshVrJtMbRbar3AhpMNaRENEtA5+EzzlWqyOZjLxq6J6DQDgNfUrKrJbnmvEtDGAGSQ3vHV3EzkCM/COCu93W8QDOuhmQeYIyI5hBzY3Nb9hrp8iqNe5dmVJS1V2Sgad5U2ML3va1oEkkgADiSoG8dt6Z/YB1T+Ig02eRcJefugqpiq8I1dzPqZYr0tBpt7RsBzQSCdJjKcwpW4KVVtmpivV7Wphk1IjECSW7hMNIEwJiVkt53zVrktLu7hOgyD2mS3PM5HPdl6ansnae0sdB2eVMNk78Hdn+lFWJwuRa8yyPgdW5kFtQatyP3T+Bz9U5e2e9yXXiRB0KFjqsDYduMHqEO1zsLje50xAohTq0tYBiDsk3cwxP581apMHUUiTuR0Nq/d+hUa1Stx506vT6H8+aimrZgValWpJqUaoQUCjat4s/SWUnVMADtJjtKmEns+YDYcYT6tVDGlx0AlUKhTfUrValUfawUSTJLc+0dGoDnE5jUYNy1EdxisnYak+sAFG2i0rNLBtPUs9R7ZfUs4cQ5pk1KJ34d7m8tRu4Kx077p1HNwPDsQlsHUcUDPDx+RnBc5Fx5LG2omF5VgAk22nJMbbUxCEtVcDUzyMLNeGNrnCYkgTwGU9MlM7GMk1ah5NHzP+1V20ltNmEKwXO4U7vLwRNTEQRn3nHs2+kBZw+rb9i861GvlkNdrMqlU/be9/+pxd9VoOzNDs6YbvwSepzPzVVsli7rGxkXBvlv8AZXe7vtdEfp59wPU14QxQXCgmhQ6guIKEOlFc4ASTAGZO6F1VD4jbRtstDsmwatYENGpwjUxv4K0tvRVPS2Un4h38bRaIo4S2lLWuykT4nCTq4gDyVMu66C4nFvcSc8IneAYk+ik7M9zyZHiIgZ6zIP8ASpe32t9no48yG4WtB0l2sn86JycehN5HvQtZ9nrPADnBp1kST0kn6JO13DRIhlZw66fREu3anGKmNgBYwviZxAagZDl6ptY9pW1nCmaWBztHNwu3TnI5FVWKW9tG4z5JWpZJWK7DQHiD4pkMAmcRdyJ1+nNaNs8Is1JpJOFsZ8jkPSFn7yXcDwEADLSBuVh+Hd4tqMr0w7EWVAdwyLQ3Qc2FDyx2ytF4sjq3sthQQK4lxgkCc1lnxoqOfVsVFsn9rUIGv2AD/ctSdr5rJfiHX/8AN6IJ7rLOImYlz3zpyhanyiq8MpFF7mPdhAxYZE7tzpHQo9kvGpSZVc0Q44JaQHNAxZw2YU3ftnbIqsAJGsfaadQq/WA1blIIIAkZ7k21sWT0SIrVKwhwIEh4LjhALQRGAuk556rlms5cDirZExLZM8ZwifUplQc/FMHPWAc+ORdCla1ocAGkOa0D7dTD6DPJUo7fBqr7vV/IlUs9OjgDQe7JBgjFiBBDic9DEcgtV2AtANhZJADS/gMIkuAPCA5Y3Tc6sSwPyBmQSRB68wrvsdsTZrRQ7asakio9ph+EOaA3xcN+YjVBy7+AmJLfLLZeO3NgpHD24e4mA2kDUk8Jb3QepUHe+1VZ7Js9keDWOFornsnFwGrWnxZDcdykm2oD9XdNmouiWurw1lBhG6WiapHBvqnN37L02v7e0uNotBEGo/RuXhpMGTBmdM89Us1vgbilD2OLBXNOgx75za3tGuIJa8xMRwdkj2S0lxLD4mHJwMHDq2ecGPJcN2d4d44AS6CZk6CeglKWOzYJJiTlI4DT5+yx2vYV5J7XzyWXZ0dx88/lrG7eopqkdndXc2n5j8VHHU9UUVb2KtSjUk1KBQohNqbXAbSBzd3ndBkB5mfRUuneZDyAWuHhDSSG788UZ65geymNobWHVqhLoaw4ZmIwgg5/eJWfWR7mNcKRIc0uJbk4VGk91wGjspy1yHNOY51Ajkrdtk1fho9oML++4De3hpPhd0PqFVK9erRqOLXmGiRuILjJngTyMJ8bex4DajWh2hJpt04Z880ybVMGcLu9DcoBAG8CJ09kDMnrQzg4fd8InKO1NakymG955Y1zmuLoJdmWguJIIzylPzte8ta99EtDtJOvOACQMjBMTGUqmV6ReHPkh5zMaOy4HQ5bke3urAuBDQwxll9nujXkEK+nh+wXH1Vrwy1UrT+nVG0xVjE4N7NmucklzzoAATl6rRrDdQs9GnRBdgp+BpMjMkzzMk68Vmvw0oMYKtocROJtJvAPfhG7I+JvSXLWLEQ9oIkySAf4WmCR5pOoSpzJ0VdXKqkgXfTmo0fuguPyHzHorVdup6KEuugGgu3vzH3R4R9fNTF3eLyKZxTqRLLW6GbtSgu1NT1RUQGBBBclQh1YTe9oNutlotQJLGu7GjwwNgT6knzK2XaG0GnZqrhrgLW/ed3W+5CxjZGyVqTHNqswjGMIMSSWuxaHTII+Fe4DM+NDmw0QHAjMyB7fgCn+0kNslWSMwcIymTp/comtW7KrrAJ9FMXxddO10qYc5zQ04sTQDGUZyCmHQtMlEFnfRbSrNIIfLhydvY7qPqpXZWztwVKxaMQcQJAMDBiIHDxKwU9nrOyzOo43HG7EHnDIcIgtjL8lNbouQUC4io9wdGRbhbkZJMnM5Rop3bNvwKufkADmNFLfDq10zarQ2mcnU2uIgjvtcQ7P+Ye6hLwwySNBzzU38M3tdWtDmiO5TB64n59SAPQKs3oM4PWaAUEUlBIjw/JzWS7ZWHFfJg5mzscN+ebfSAtYJzWfbZ2NzbyoWiO6+g6kTuDmOxATzDj6FRtrlG8aVPTIG9LgrYZDWkcjB91UrRYntqsaWOzLRDc4k+mS1O01e4qo+oG1g8/Zn8PqtzmptIvJ00TLoFe6YEUy1pHEEO9RKgLZYmtnF2jyJybIHOSRPsrbStmLWY1yzGfrCjLxAguAjeXQNOUnI804n8nO18ERRsxbENDcUZAzI3DlrmVqGy9ysfZGCtic0lzuyJ/V5uI7zRGPIaOkLMrsc5zcUEgECdf+Ft9kp4KbGD7LWj0ACBmD4d7bDsYGgNaAAMgAIAHAAaLjiukpMlLhzjiiEoEojnKEJ3Z0+I7sB9ZCi2qT2aPiPBrs/MKMChBVqUaUk1HBVEMr2qLSazHmAXPgDSQ5zpdHMEnkFW6NjJaG/baHYY8QGsE/aGvP2Vp2/u4S3untKtUyJOkHTdq4CeaI24TTLCCe6JmCDGsTnKeVrQg4pEG+yuqAYsLnRq4d7zdv88+ahnUjGHCZzOQkDPfG7nzVzvW0NpsL40aYyzlVOi5opVXxLnjA3LRo38ziG7gErkrdIaxTqKG4cZbuAMuz8UHQHnI905vK3MeQHYZGgJOu8qKo1KtQgBwg56QPTyTuhdxDsyfLEPqFboz26JkAix9kxxxOql7nEYGxAw4TrrwBOXmtC2KvTHV7CS1v6MG0pmS5mT9Y0BYfVZ3QY1ok7uLifmSpbZEmvbaDe0LCx+NrmtBHdBxMOmTmyJ5oNQvIxOWvD/7RtDGwAOAj0T+7PF6/RMJT669fzwWihk85nquSuPOZ6lclWUGlclFlCVCyK2pr4bO6B4iB9Z9lnlN1MElx7x0LgQI4NI06equu2lmdVpsa0/aJImN3+VTXbPVjIhxndiaR7lFi5S02CvFdPaXBXdobVT0k+cEeRCX2W2hZh7B5OOSGToWgTrx19E5tuydQZupu/wBTfo5V7/pnZ1WZYe8ATwnLSea3WWdeSp6e/wC1lzpvBdLYJnWPqpKiwO1IaDumc/zuhR92Xa1pEku6qy2SkBo0DogPqV7B56F/1MgLXcFJxnvkZ7nD1ACc7C0RRr2mk1vdIY9pg8wQSd8lWOsYaj3Z4D1+gWfr1X2suummF3IeEoIpK4rMD86lRe07AbO8kaFpHI4gJHkT6oIKn4NR6kVaoe6oOhSa6qQ4T3T8wgggnQaTT2BlIYyI4fMb0e8ahFnEbwZ373cVxBPy9pHHyJKnoitlGDswNxqZ+q2NBBBsJARyIVxBYNhHJMoIKiE/sxpU6fiowLqCsgcI4QQUIR1qaHPeHAECAJAORaCoi9aQZTdhEdCeBQQQk33DFJPHyVG+6hOEEyIGue4/gl9i7Ix9rphzQQwnCNwwtdhy5QEEFqnz/AGUu1fv/okNr7DTNtcSxslrSTGclsFMGXPQn9mPU/igglapqnydCIlwtokaF00AP2TPSfmlKLAyrTLAG99umW8IILLbL7Uk9I0Up/dHiPT8EEE+cwjn6nquIIKzIEVBBQhFX4fB5/RN6KCCBfqHcXoQ0vZ3dKpdgoNqW2iyoA5pcZB0MNJE+YC6gsvyG/oZOXaNFN0F1BUi7DWzRL3d4B1PzXEFuPUL5vR+44KCCCOK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60" name="Picture 8" descr="http://1862.img.pp.sohu.com.cn/images/2009/2/13/23/27/1201a55420eg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8" y="7937"/>
            <a:ext cx="102430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c.udn.com.tw/magex/Style/articleImages/201104_4/20110428102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25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ytimg.com/vi/ZBZ1JQqaV6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25252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turesofmoney.org/wp-content/uploads/2013/08/Time-is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1020137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radiopaedia.org/images/1483496/c3fc0aab0b5089460ef058bd0a3d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906" r="4877" b="5787"/>
          <a:stretch/>
        </p:blipFill>
        <p:spPr bwMode="auto">
          <a:xfrm>
            <a:off x="1371600" y="247650"/>
            <a:ext cx="6353175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eaumont.edu/PageFiles/80592/Beaumont_Open_MRI_Machi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2"/>
          <a:stretch/>
        </p:blipFill>
        <p:spPr bwMode="auto">
          <a:xfrm>
            <a:off x="0" y="0"/>
            <a:ext cx="9196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247690" y="3861048"/>
            <a:ext cx="4968552" cy="1015663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chemeClr val="bg1"/>
                </a:solidFill>
                <a:latin typeface="Britannic Bold" panose="020B0903060703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MRI</a:t>
            </a:r>
            <a:r>
              <a:rPr lang="zh-TW" altLang="en-US" sz="6000" dirty="0" smtClean="0">
                <a:solidFill>
                  <a:schemeClr val="bg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危險嗎？</a:t>
            </a:r>
            <a:endParaRPr lang="zh-TW" altLang="en-US" sz="6000" dirty="0">
              <a:solidFill>
                <a:schemeClr val="bg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80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4"/>
          <a:stretch/>
        </p:blipFill>
        <p:spPr bwMode="auto">
          <a:xfrm>
            <a:off x="-29395" y="-56848"/>
            <a:ext cx="9231139" cy="679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30" b="-17178"/>
          <a:stretch/>
        </p:blipFill>
        <p:spPr bwMode="auto">
          <a:xfrm>
            <a:off x="1331640" y="5157192"/>
            <a:ext cx="6972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0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w1.tw/CH/images/article/H13287580723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1"/>
          <a:stretch/>
        </p:blipFill>
        <p:spPr bwMode="auto">
          <a:xfrm>
            <a:off x="-1" y="0"/>
            <a:ext cx="91759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30157" y="3144930"/>
            <a:ext cx="15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參與者</a:t>
            </a:r>
            <a:endParaRPr lang="zh-TW" altLang="en-US" sz="3000" b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25536" y="1452059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PI / </a:t>
            </a:r>
            <a:r>
              <a:rPr lang="zh-TW" altLang="en-US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實驗者</a:t>
            </a:r>
            <a:endParaRPr lang="zh-TW" altLang="en-US" sz="3000" b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48908" y="931628"/>
            <a:ext cx="15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REC</a:t>
            </a:r>
            <a:endParaRPr lang="zh-TW" altLang="en-US" sz="3000" b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335142" y="5528118"/>
            <a:ext cx="6840760" cy="707886"/>
          </a:xfrm>
          <a:prstGeom prst="rect">
            <a:avLst/>
          </a:prstGeom>
          <a:solidFill>
            <a:srgbClr val="FED46C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E7DEC9">
                    <a:lumMod val="25000"/>
                  </a:srgbClr>
                </a:solidFill>
              </a:rPr>
              <a:t>協助</a:t>
            </a:r>
            <a:r>
              <a:rPr lang="en-US" altLang="zh-TW" sz="4000" dirty="0" smtClean="0">
                <a:solidFill>
                  <a:srgbClr val="E7DEC9">
                    <a:lumMod val="25000"/>
                  </a:srgbClr>
                </a:solidFill>
              </a:rPr>
              <a:t>PI</a:t>
            </a:r>
            <a:r>
              <a:rPr lang="zh-TW" altLang="en-US" sz="4000" dirty="0" smtClean="0">
                <a:solidFill>
                  <a:srgbClr val="E7DEC9">
                    <a:lumMod val="25000"/>
                  </a:srgbClr>
                </a:solidFill>
              </a:rPr>
              <a:t>，共同保護研究參與者</a:t>
            </a:r>
            <a:endParaRPr lang="zh-TW" altLang="en-US" sz="4000" dirty="0">
              <a:solidFill>
                <a:srgbClr val="E7DEC9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7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242088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0.01% → 0.001%</a:t>
            </a:r>
            <a:endParaRPr lang="zh-TW" altLang="en-US" sz="6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31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.pimg.tw/oopsoops/4ac4a4885f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" y="116632"/>
            <a:ext cx="468358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inokuniya.co.jp/images/goods/ar2/web/imgdata2/large/48942/4894252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21" y="116632"/>
            <a:ext cx="45556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6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50.360doc.com/DownloadImg/2012/03/2911/22730831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57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1340768"/>
            <a:ext cx="6156176" cy="1015663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坐飛機安全嗎？</a:t>
            </a:r>
            <a:endParaRPr lang="zh-TW" altLang="en-US" sz="6000" dirty="0">
              <a:solidFill>
                <a:schemeClr val="bg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6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2420888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effectLst>
                  <a:glow rad="127000">
                    <a:schemeClr val="bg1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發生率 </a:t>
            </a:r>
            <a:r>
              <a:rPr lang="en-US" altLang="zh-TW" sz="7000" dirty="0" smtClean="0">
                <a:effectLst>
                  <a:glow rad="127000">
                    <a:schemeClr val="bg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x</a:t>
            </a:r>
            <a:r>
              <a:rPr lang="en-US" altLang="zh-TW" sz="6000" dirty="0" smtClean="0">
                <a:effectLst>
                  <a:glow rad="127000">
                    <a:schemeClr val="bg1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6000" dirty="0" smtClean="0">
                <a:effectLst>
                  <a:glow rad="127000">
                    <a:schemeClr val="bg1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傷害</a:t>
            </a:r>
            <a:endParaRPr lang="zh-TW" altLang="en-US" sz="6000" dirty="0">
              <a:effectLst>
                <a:glow rad="127000">
                  <a:schemeClr val="bg1"/>
                </a:glo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2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2420888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低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發生率 </a:t>
            </a:r>
            <a:r>
              <a:rPr lang="en-US" altLang="zh-TW" sz="7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x</a:t>
            </a:r>
            <a:r>
              <a:rPr lang="en-US" altLang="zh-TW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srgbClr val="FF0000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高</a:t>
            </a:r>
            <a:r>
              <a:rPr lang="zh-TW" altLang="en-US" sz="6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華康超明體" panose="02020C09000000000000" pitchFamily="49" charset="-120"/>
                <a:ea typeface="華康超明體" panose="02020C09000000000000" pitchFamily="49" charset="-120"/>
              </a:rPr>
              <a:t>傷害</a:t>
            </a:r>
            <a:endParaRPr lang="zh-TW" altLang="en-US" sz="6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05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00"/>
            <a:ext cx="9163200" cy="68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8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rimetaldetector.com/blog/wp-content/uploads/2013/06/cropped-MRI-scanner-eats-patient-bed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0"/>
            <a:ext cx="50768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4.bp.blogspot.com/-HsQMOwMbYcI/T05XuksibrI/AAAAAAAAP7s/8XBD8fvj6UQ/s640/MRI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655" y="2847976"/>
            <a:ext cx="5346699" cy="4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SxpsMXFV0wdvHq2hsIUtmGkiY1BIHgq2YF6HPpu3zBLQERJy9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ytimg.com/vi/kLjxhuybFWo/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56" y="-18627"/>
            <a:ext cx="2488636" cy="18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sqh.com/sepoct06/art/mri-WeldTank1-1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1" y="1822699"/>
            <a:ext cx="4568189" cy="2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g.medscape.com/fullsize/migrated/499/273/adnc499273.fig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3" y="3756761"/>
            <a:ext cx="2978472" cy="31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fda.gov/ucm/groups/fdagov-public/documents/image/ucm1746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756761"/>
            <a:ext cx="246697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-17884" y="2360187"/>
            <a:ext cx="6156176" cy="1015663"/>
          </a:xfrm>
          <a:prstGeom prst="rect">
            <a:avLst/>
          </a:prstGeom>
          <a:solidFill>
            <a:srgbClr val="0D0D0D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導彈效應</a:t>
            </a:r>
            <a:endParaRPr lang="zh-TW" altLang="en-US" sz="6000" dirty="0">
              <a:solidFill>
                <a:schemeClr val="bg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87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307</Words>
  <Application>Microsoft Office PowerPoint</Application>
  <PresentationFormat>如螢幕大小 (4:3)</PresentationFormat>
  <Paragraphs>67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43</vt:i4>
      </vt:variant>
    </vt:vector>
  </HeadingPairs>
  <TitlesOfParts>
    <vt:vector size="49" baseType="lpstr">
      <vt:lpstr>Office 佈景主題</vt:lpstr>
      <vt:lpstr>夏至</vt:lpstr>
      <vt:lpstr>1_夏至</vt:lpstr>
      <vt:lpstr>1_Office 佈景主題</vt:lpstr>
      <vt:lpstr>2_Office 佈景主題</vt:lpstr>
      <vt:lpstr>3_Office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julientchen</dc:creator>
  <cp:lastModifiedBy>julientchen</cp:lastModifiedBy>
  <cp:revision>32</cp:revision>
  <dcterms:created xsi:type="dcterms:W3CDTF">2016-01-12T05:55:48Z</dcterms:created>
  <dcterms:modified xsi:type="dcterms:W3CDTF">2016-01-12T15:39:54Z</dcterms:modified>
</cp:coreProperties>
</file>